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59" r:id="rId3"/>
    <p:sldId id="271" r:id="rId4"/>
    <p:sldId id="272" r:id="rId5"/>
    <p:sldId id="266" r:id="rId6"/>
    <p:sldId id="277" r:id="rId7"/>
    <p:sldId id="260" r:id="rId8"/>
    <p:sldId id="261" r:id="rId9"/>
    <p:sldId id="262" r:id="rId10"/>
    <p:sldId id="264" r:id="rId11"/>
    <p:sldId id="267" r:id="rId12"/>
    <p:sldId id="270" r:id="rId13"/>
    <p:sldId id="269" r:id="rId14"/>
    <p:sldId id="273" r:id="rId15"/>
    <p:sldId id="274" r:id="rId16"/>
    <p:sldId id="275" r:id="rId17"/>
    <p:sldId id="278"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3507"/>
    <a:srgbClr val="FF0018"/>
    <a:srgbClr val="1D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76199" autoAdjust="0"/>
  </p:normalViewPr>
  <p:slideViewPr>
    <p:cSldViewPr snapToGrid="0">
      <p:cViewPr varScale="1">
        <p:scale>
          <a:sx n="55" d="100"/>
          <a:sy n="55"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6A1140-1192-49B2-89BC-E7E8351E8715}" type="datetimeFigureOut">
              <a:rPr lang="en-GB" smtClean="0"/>
              <a:t>24/03/2018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CCC57-8B55-485A-B022-A5573929832C}" type="slidenum">
              <a:rPr lang="en-GB" smtClean="0"/>
              <a:t>‹#›</a:t>
            </a:fld>
            <a:endParaRPr lang="en-GB"/>
          </a:p>
        </p:txBody>
      </p:sp>
    </p:spTree>
    <p:extLst>
      <p:ext uri="{BB962C8B-B14F-4D97-AF65-F5344CB8AC3E}">
        <p14:creationId xmlns:p14="http://schemas.microsoft.com/office/powerpoint/2010/main" val="1566120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thank you very much for staying behind to listen to my lightning talk. This is the last one so I am not going to drag it out for you.</a:t>
            </a:r>
          </a:p>
          <a:p>
            <a:endParaRPr lang="en-GB" dirty="0"/>
          </a:p>
          <a:p>
            <a:r>
              <a:rPr lang="en-GB" dirty="0"/>
              <a:t>My name is Salman Iqbal and the title of my talk is Can a Robot code my website? You can contact me on twitter on </a:t>
            </a:r>
            <a:r>
              <a:rPr lang="en-GB" dirty="0" err="1"/>
              <a:t>soulmaniqbal</a:t>
            </a:r>
            <a:r>
              <a:rPr lang="en-GB" dirty="0"/>
              <a:t>, if you would like to know more about this presentation and it will be great if you can give me feedback, this is my first talk at any conference so I want to thank the organisers for putting up an awesome event and letting me present. </a:t>
            </a:r>
          </a:p>
        </p:txBody>
      </p:sp>
      <p:sp>
        <p:nvSpPr>
          <p:cNvPr id="4" name="Slide Number Placeholder 3"/>
          <p:cNvSpPr>
            <a:spLocks noGrp="1"/>
          </p:cNvSpPr>
          <p:nvPr>
            <p:ph type="sldNum" sz="quarter" idx="10"/>
          </p:nvPr>
        </p:nvSpPr>
        <p:spPr/>
        <p:txBody>
          <a:bodyPr/>
          <a:lstStyle/>
          <a:p>
            <a:fld id="{5F25D604-DDF1-4F86-A557-A5430E68903F}" type="slidenum">
              <a:rPr lang="en-GB" smtClean="0"/>
              <a:t>1</a:t>
            </a:fld>
            <a:endParaRPr lang="en-GB"/>
          </a:p>
        </p:txBody>
      </p:sp>
    </p:spTree>
    <p:extLst>
      <p:ext uri="{BB962C8B-B14F-4D97-AF65-F5344CB8AC3E}">
        <p14:creationId xmlns:p14="http://schemas.microsoft.com/office/powerpoint/2010/main" val="77876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19 Sept 2017- Also Airbnb’s sketch2code</a:t>
            </a:r>
            <a:endParaRPr lang="en-GB" dirty="0"/>
          </a:p>
        </p:txBody>
      </p:sp>
      <p:sp>
        <p:nvSpPr>
          <p:cNvPr id="4" name="Slide Number Placeholder 3"/>
          <p:cNvSpPr>
            <a:spLocks noGrp="1"/>
          </p:cNvSpPr>
          <p:nvPr>
            <p:ph type="sldNum" sz="quarter" idx="10"/>
          </p:nvPr>
        </p:nvSpPr>
        <p:spPr/>
        <p:txBody>
          <a:bodyPr/>
          <a:lstStyle/>
          <a:p>
            <a:fld id="{5F25D604-DDF1-4F86-A557-A5430E68903F}" type="slidenum">
              <a:rPr lang="en-GB" smtClean="0"/>
              <a:t>11</a:t>
            </a:fld>
            <a:endParaRPr lang="en-GB"/>
          </a:p>
        </p:txBody>
      </p:sp>
    </p:spTree>
    <p:extLst>
      <p:ext uri="{BB962C8B-B14F-4D97-AF65-F5344CB8AC3E}">
        <p14:creationId xmlns:p14="http://schemas.microsoft.com/office/powerpoint/2010/main" val="15996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Screenshot -&gt; Convolutional Neural Network </a:t>
            </a:r>
          </a:p>
          <a:p>
            <a:r>
              <a:rPr lang="en-US" sz="1200" b="0" i="0" kern="1200" dirty="0">
                <a:solidFill>
                  <a:schemeClr val="tx1"/>
                </a:solidFill>
                <a:effectLst/>
                <a:latin typeface="+mn-lt"/>
                <a:ea typeface="+mn-ea"/>
                <a:cs typeface="+mn-cs"/>
              </a:rPr>
              <a:t>Context -&gt; What kind of semantics we are after, html tags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into Long short-term memory type of </a:t>
            </a:r>
            <a:r>
              <a:rPr lang="en-US" sz="1200" b="0" i="0" kern="1200" dirty="0" err="1">
                <a:solidFill>
                  <a:schemeClr val="tx1"/>
                </a:solidFill>
                <a:effectLst/>
                <a:latin typeface="+mn-lt"/>
                <a:ea typeface="+mn-ea"/>
                <a:cs typeface="+mn-cs"/>
              </a:rPr>
              <a:t>recurrant</a:t>
            </a:r>
            <a:r>
              <a:rPr lang="en-US" sz="1200" b="0" i="0" kern="1200" dirty="0">
                <a:solidFill>
                  <a:schemeClr val="tx1"/>
                </a:solidFill>
                <a:effectLst/>
                <a:latin typeface="+mn-lt"/>
                <a:ea typeface="+mn-ea"/>
                <a:cs typeface="+mn-cs"/>
              </a:rPr>
              <a:t> neural network</a:t>
            </a:r>
            <a:endParaRPr lang="en-GB" dirty="0"/>
          </a:p>
        </p:txBody>
      </p:sp>
      <p:sp>
        <p:nvSpPr>
          <p:cNvPr id="4" name="Slide Number Placeholder 3"/>
          <p:cNvSpPr>
            <a:spLocks noGrp="1"/>
          </p:cNvSpPr>
          <p:nvPr>
            <p:ph type="sldNum" sz="quarter" idx="10"/>
          </p:nvPr>
        </p:nvSpPr>
        <p:spPr/>
        <p:txBody>
          <a:bodyPr/>
          <a:lstStyle/>
          <a:p>
            <a:fld id="{5F25D604-DDF1-4F86-A557-A5430E68903F}" type="slidenum">
              <a:rPr lang="en-GB" smtClean="0"/>
              <a:t>12</a:t>
            </a:fld>
            <a:endParaRPr lang="en-GB"/>
          </a:p>
        </p:txBody>
      </p:sp>
    </p:spTree>
    <p:extLst>
      <p:ext uri="{BB962C8B-B14F-4D97-AF65-F5344CB8AC3E}">
        <p14:creationId xmlns:p14="http://schemas.microsoft.com/office/powerpoint/2010/main" val="204774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am sure you’ve seen different versions of this floating around. Given an image, the algorithm works out the best description of the image. This is from Stanford project. They used CNNs over images and RNNs over sentences and combined the two together like the pix2code</a:t>
            </a:r>
            <a:endParaRPr lang="en-GB" dirty="0"/>
          </a:p>
        </p:txBody>
      </p:sp>
      <p:sp>
        <p:nvSpPr>
          <p:cNvPr id="4" name="Slide Number Placeholder 3"/>
          <p:cNvSpPr>
            <a:spLocks noGrp="1"/>
          </p:cNvSpPr>
          <p:nvPr>
            <p:ph type="sldNum" sz="quarter" idx="10"/>
          </p:nvPr>
        </p:nvSpPr>
        <p:spPr/>
        <p:txBody>
          <a:bodyPr/>
          <a:lstStyle/>
          <a:p>
            <a:fld id="{5F25D604-DDF1-4F86-A557-A5430E68903F}" type="slidenum">
              <a:rPr lang="en-GB" smtClean="0"/>
              <a:t>13</a:t>
            </a:fld>
            <a:endParaRPr lang="en-GB"/>
          </a:p>
        </p:txBody>
      </p:sp>
    </p:spTree>
    <p:extLst>
      <p:ext uri="{BB962C8B-B14F-4D97-AF65-F5344CB8AC3E}">
        <p14:creationId xmlns:p14="http://schemas.microsoft.com/office/powerpoint/2010/main" val="1598160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FloydHub</a:t>
            </a:r>
            <a:r>
              <a:rPr lang="en-US" sz="1200" b="0" i="0" kern="1200" dirty="0">
                <a:solidFill>
                  <a:schemeClr val="tx1"/>
                </a:solidFill>
                <a:effectLst/>
                <a:latin typeface="+mn-lt"/>
                <a:ea typeface="+mn-ea"/>
                <a:cs typeface="+mn-cs"/>
              </a:rPr>
              <a:t> is a Platform-as-a-Service for training and deploying your deep learning models in the cloud.</a:t>
            </a:r>
            <a:r>
              <a:rPr lang="en-GB" sz="1200" b="0" i="0" kern="1200" dirty="0">
                <a:solidFill>
                  <a:schemeClr val="tx1"/>
                </a:solidFill>
                <a:effectLst/>
                <a:latin typeface="+mn-lt"/>
                <a:ea typeface="+mn-ea"/>
                <a:cs typeface="+mn-cs"/>
              </a:rPr>
              <a:t> It’s like Heroku for deep learning. You can get a free account to and you can run 1 concurrent job at a time. And public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FCCC57-8B55-485A-B022-A5573929832C}" type="slidenum">
              <a:rPr lang="en-GB" smtClean="0"/>
              <a:t>14</a:t>
            </a:fld>
            <a:endParaRPr lang="en-GB"/>
          </a:p>
        </p:txBody>
      </p:sp>
    </p:spTree>
    <p:extLst>
      <p:ext uri="{BB962C8B-B14F-4D97-AF65-F5344CB8AC3E}">
        <p14:creationId xmlns:p14="http://schemas.microsoft.com/office/powerpoint/2010/main" val="122875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who am I, I am a lead developer at JLT, we are based Bristol. It’s a financial institution and we work in Insurance, reinsurance, pensions and employee benefits. </a:t>
            </a:r>
          </a:p>
          <a:p>
            <a:r>
              <a:rPr lang="en-GB" dirty="0"/>
              <a:t>As a lead developer on the web platform team, I get to code day-to-day, work on design, architecture, web, services, </a:t>
            </a:r>
            <a:r>
              <a:rPr lang="en-GB" dirty="0" err="1"/>
              <a:t>devops</a:t>
            </a:r>
            <a:r>
              <a:rPr lang="en-GB" dirty="0"/>
              <a:t> and whatever else needs to be done within reasonable limits. Mainly use C# plus whichever web framework is in favour for a few months.</a:t>
            </a:r>
          </a:p>
          <a:p>
            <a:endParaRPr lang="en-GB" dirty="0"/>
          </a:p>
          <a:p>
            <a:r>
              <a:rPr lang="en-GB" dirty="0"/>
              <a:t>I recently completed a masters in Robotics and machine learning is an interest of mine. If you use machine learning in your day-to-day job and otherwise I’d love to speak to you. So many interesting implementations. Yea that’s me on the right, in central Turkey, </a:t>
            </a:r>
            <a:r>
              <a:rPr lang="en-GB" dirty="0" err="1"/>
              <a:t>Capadocia</a:t>
            </a:r>
            <a:r>
              <a:rPr lang="en-GB" dirty="0"/>
              <a:t>, if you haven’t been I’d recommend, amazing landscape. I don’t get paid by Turkey tourism office, this was the only non-dull picture I had. Let’s get started</a:t>
            </a:r>
          </a:p>
        </p:txBody>
      </p:sp>
      <p:sp>
        <p:nvSpPr>
          <p:cNvPr id="4" name="Slide Number Placeholder 3"/>
          <p:cNvSpPr>
            <a:spLocks noGrp="1"/>
          </p:cNvSpPr>
          <p:nvPr>
            <p:ph type="sldNum" sz="quarter" idx="10"/>
          </p:nvPr>
        </p:nvSpPr>
        <p:spPr/>
        <p:txBody>
          <a:bodyPr/>
          <a:lstStyle/>
          <a:p>
            <a:fld id="{5F25D604-DDF1-4F86-A557-A5430E68903F}" type="slidenum">
              <a:rPr lang="en-GB" smtClean="0"/>
              <a:t>2</a:t>
            </a:fld>
            <a:endParaRPr lang="en-GB"/>
          </a:p>
        </p:txBody>
      </p:sp>
    </p:spTree>
    <p:extLst>
      <p:ext uri="{BB962C8B-B14F-4D97-AF65-F5344CB8AC3E}">
        <p14:creationId xmlns:p14="http://schemas.microsoft.com/office/powerpoint/2010/main" val="122346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25D604-DDF1-4F86-A557-A5430E68903F}" type="slidenum">
              <a:rPr lang="en-GB" smtClean="0"/>
              <a:t>3</a:t>
            </a:fld>
            <a:endParaRPr lang="en-GB"/>
          </a:p>
        </p:txBody>
      </p:sp>
    </p:spTree>
    <p:extLst>
      <p:ext uri="{BB962C8B-B14F-4D97-AF65-F5344CB8AC3E}">
        <p14:creationId xmlns:p14="http://schemas.microsoft.com/office/powerpoint/2010/main" val="3307024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25D604-DDF1-4F86-A557-A5430E68903F}" type="slidenum">
              <a:rPr lang="en-GB" smtClean="0"/>
              <a:t>4</a:t>
            </a:fld>
            <a:endParaRPr lang="en-GB"/>
          </a:p>
        </p:txBody>
      </p:sp>
    </p:spTree>
    <p:extLst>
      <p:ext uri="{BB962C8B-B14F-4D97-AF65-F5344CB8AC3E}">
        <p14:creationId xmlns:p14="http://schemas.microsoft.com/office/powerpoint/2010/main" val="3521930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25D604-DDF1-4F86-A557-A5430E68903F}" type="slidenum">
              <a:rPr lang="en-GB" smtClean="0"/>
              <a:t>6</a:t>
            </a:fld>
            <a:endParaRPr lang="en-GB"/>
          </a:p>
        </p:txBody>
      </p:sp>
    </p:spTree>
    <p:extLst>
      <p:ext uri="{BB962C8B-B14F-4D97-AF65-F5344CB8AC3E}">
        <p14:creationId xmlns:p14="http://schemas.microsoft.com/office/powerpoint/2010/main" val="347632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were expecting to roll out a robot that could code live right in-front of you, I am sorry I have to disappoint you. Maybe some other day</a:t>
            </a:r>
          </a:p>
        </p:txBody>
      </p:sp>
      <p:sp>
        <p:nvSpPr>
          <p:cNvPr id="4" name="Slide Number Placeholder 3"/>
          <p:cNvSpPr>
            <a:spLocks noGrp="1"/>
          </p:cNvSpPr>
          <p:nvPr>
            <p:ph type="sldNum" sz="quarter" idx="10"/>
          </p:nvPr>
        </p:nvSpPr>
        <p:spPr/>
        <p:txBody>
          <a:bodyPr/>
          <a:lstStyle/>
          <a:p>
            <a:fld id="{D2FCCC57-8B55-485A-B022-A5573929832C}" type="slidenum">
              <a:rPr lang="en-GB" smtClean="0"/>
              <a:t>7</a:t>
            </a:fld>
            <a:endParaRPr lang="en-GB"/>
          </a:p>
        </p:txBody>
      </p:sp>
    </p:spTree>
    <p:extLst>
      <p:ext uri="{BB962C8B-B14F-4D97-AF65-F5344CB8AC3E}">
        <p14:creationId xmlns:p14="http://schemas.microsoft.com/office/powerpoint/2010/main" val="872421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25D604-DDF1-4F86-A557-A5430E68903F}" type="slidenum">
              <a:rPr lang="en-GB" smtClean="0"/>
              <a:t>8</a:t>
            </a:fld>
            <a:endParaRPr lang="en-GB"/>
          </a:p>
        </p:txBody>
      </p:sp>
    </p:spTree>
    <p:extLst>
      <p:ext uri="{BB962C8B-B14F-4D97-AF65-F5344CB8AC3E}">
        <p14:creationId xmlns:p14="http://schemas.microsoft.com/office/powerpoint/2010/main" val="2154610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Deep-learning software attempts to mimic the activity in layers of neurons in the neocortex, the wrinkly 80 percent of the brain where thinking occurs. The software learns, in a very real sense, to recognize patterns in digital representations of sounds, images, and other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Definition adapted from here: https://www.technologyreview.com/s/513696/deep-learning/</a:t>
            </a:r>
            <a:endParaRPr lang="en-GB" dirty="0"/>
          </a:p>
        </p:txBody>
      </p:sp>
      <p:sp>
        <p:nvSpPr>
          <p:cNvPr id="4" name="Slide Number Placeholder 3"/>
          <p:cNvSpPr>
            <a:spLocks noGrp="1"/>
          </p:cNvSpPr>
          <p:nvPr>
            <p:ph type="sldNum" sz="quarter" idx="10"/>
          </p:nvPr>
        </p:nvSpPr>
        <p:spPr/>
        <p:txBody>
          <a:bodyPr/>
          <a:lstStyle/>
          <a:p>
            <a:fld id="{5F25D604-DDF1-4F86-A557-A5430E68903F}" type="slidenum">
              <a:rPr lang="en-GB" smtClean="0"/>
              <a:t>9</a:t>
            </a:fld>
            <a:endParaRPr lang="en-GB"/>
          </a:p>
        </p:txBody>
      </p:sp>
    </p:spTree>
    <p:extLst>
      <p:ext uri="{BB962C8B-B14F-4D97-AF65-F5344CB8AC3E}">
        <p14:creationId xmlns:p14="http://schemas.microsoft.com/office/powerpoint/2010/main" val="3058002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Simple ANN: Used in image detection, each circle is a artificial neuron and it’s job is to be trained to fire or not fire based on a particular input pattern. Just like the brain you get a few of these and you connect them together, there are 3 layers as you can see. In deep learning, you get a few more hidden layers, that’s pretty much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now we will look at how deep learning can be used to convert a mockup to a Website with HTML and CSS</a:t>
            </a:r>
            <a:endParaRPr lang="en-GB" dirty="0"/>
          </a:p>
        </p:txBody>
      </p:sp>
      <p:sp>
        <p:nvSpPr>
          <p:cNvPr id="4" name="Slide Number Placeholder 3"/>
          <p:cNvSpPr>
            <a:spLocks noGrp="1"/>
          </p:cNvSpPr>
          <p:nvPr>
            <p:ph type="sldNum" sz="quarter" idx="10"/>
          </p:nvPr>
        </p:nvSpPr>
        <p:spPr/>
        <p:txBody>
          <a:bodyPr/>
          <a:lstStyle/>
          <a:p>
            <a:fld id="{5F25D604-DDF1-4F86-A557-A5430E68903F}" type="slidenum">
              <a:rPr lang="en-GB" smtClean="0"/>
              <a:t>10</a:t>
            </a:fld>
            <a:endParaRPr lang="en-GB"/>
          </a:p>
        </p:txBody>
      </p:sp>
    </p:spTree>
    <p:extLst>
      <p:ext uri="{BB962C8B-B14F-4D97-AF65-F5344CB8AC3E}">
        <p14:creationId xmlns:p14="http://schemas.microsoft.com/office/powerpoint/2010/main" val="416728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2DB8-95C1-48BC-BE16-9286C8F764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4C72BDF-0AD8-4B57-A1BC-94DA095C4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E14850-AD1E-4659-9760-5D5C2A4155BE}"/>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5" name="Footer Placeholder 4">
            <a:extLst>
              <a:ext uri="{FF2B5EF4-FFF2-40B4-BE49-F238E27FC236}">
                <a16:creationId xmlns:a16="http://schemas.microsoft.com/office/drawing/2014/main" id="{D3FCEE82-E2CE-417A-BA9B-1BFE10A162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F8FD4-B635-4A29-AA4A-2B546C3ED976}"/>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2669414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16C3-8146-4D9D-A4E5-A3144A27957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0CEF0A2-9E70-4130-B0EF-7C14CE20CD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62A51F-134C-44C2-8E52-A9DFF2DC360A}"/>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5" name="Footer Placeholder 4">
            <a:extLst>
              <a:ext uri="{FF2B5EF4-FFF2-40B4-BE49-F238E27FC236}">
                <a16:creationId xmlns:a16="http://schemas.microsoft.com/office/drawing/2014/main" id="{5C2361CE-9F34-4410-A06D-3D0036F45F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3D59D0-AC92-4439-8BCE-A7175915FB6C}"/>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775427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38E37-6A23-4B64-BD52-6C32D21795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B843605-2F32-4310-8578-AD70FFC28AF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1E60A9-684A-497E-8EBE-855DD25F25B0}"/>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5" name="Footer Placeholder 4">
            <a:extLst>
              <a:ext uri="{FF2B5EF4-FFF2-40B4-BE49-F238E27FC236}">
                <a16:creationId xmlns:a16="http://schemas.microsoft.com/office/drawing/2014/main" id="{6B9E805C-F20E-4A7D-802C-5D92CACF70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4F2CAA-6E1D-47F7-9E53-EDFCDD524B86}"/>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159267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8E48-C0F5-449F-ABE7-5FD9A15824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660E40-58DE-46CF-8F0B-28A4BFC3EB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2D0514-D471-40FF-BDE5-9271DEE88F46}"/>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5" name="Footer Placeholder 4">
            <a:extLst>
              <a:ext uri="{FF2B5EF4-FFF2-40B4-BE49-F238E27FC236}">
                <a16:creationId xmlns:a16="http://schemas.microsoft.com/office/drawing/2014/main" id="{5F5C0B80-3314-45A5-9691-04157484F0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A70E56-72C4-45C0-99F9-0AE616B45ADF}"/>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1277025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7E8A-5C84-4175-B765-5EE90E0902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3AB55CD-2656-45F9-A603-A9ACED241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18B543-E0A8-480E-9BB2-F6485FA010E2}"/>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5" name="Footer Placeholder 4">
            <a:extLst>
              <a:ext uri="{FF2B5EF4-FFF2-40B4-BE49-F238E27FC236}">
                <a16:creationId xmlns:a16="http://schemas.microsoft.com/office/drawing/2014/main" id="{F2E8F760-2331-4F87-9DF8-107CA80AAC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16FD48-E20F-4E8B-AC38-BDF895672BBE}"/>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1970700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ABDC-9478-4BFF-B0EE-0D0B0928B4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B14E2C5-47A4-479A-8AB1-6FD2BCBF92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4D3C8E2-F91B-4811-A56D-39C3CD2FC0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800147B-4698-4C02-B827-D17F1E1D5DD1}"/>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6" name="Footer Placeholder 5">
            <a:extLst>
              <a:ext uri="{FF2B5EF4-FFF2-40B4-BE49-F238E27FC236}">
                <a16:creationId xmlns:a16="http://schemas.microsoft.com/office/drawing/2014/main" id="{C05118DC-2827-439D-8F50-9F05EE10D9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02149B-C24F-4687-8345-B3F4DE3AE16E}"/>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322461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9E1D-3669-43B1-9F7A-5993C01B3D9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BDC0C23-47BD-4EEE-8E1A-0FA2B850CA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21CF903-7E61-4CE0-B4CE-230A96AC45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C4EDBC7-5D5D-4219-B01E-5823CD7FEF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F0078E5-2B8A-4B30-9905-30ADCF4060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8492D2B-84EB-4E33-9225-FDCEB67A5BD8}"/>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8" name="Footer Placeholder 7">
            <a:extLst>
              <a:ext uri="{FF2B5EF4-FFF2-40B4-BE49-F238E27FC236}">
                <a16:creationId xmlns:a16="http://schemas.microsoft.com/office/drawing/2014/main" id="{5A881E88-15B0-4A07-9697-D977A68A386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923EEAB-279A-4E9D-AC05-7E42B2363485}"/>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3702352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C045-DBB3-4EEF-A748-E5179AFB3FB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B313917-5695-4FF9-BD61-C74A01245C70}"/>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4" name="Footer Placeholder 3">
            <a:extLst>
              <a:ext uri="{FF2B5EF4-FFF2-40B4-BE49-F238E27FC236}">
                <a16:creationId xmlns:a16="http://schemas.microsoft.com/office/drawing/2014/main" id="{C0E31391-E03A-478A-BD4A-BB8AAF3D310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4CB8E73-4BC3-490E-BE4E-CD09A8E82A3A}"/>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1094741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476393-5844-458F-8C66-FB5AB30B6FB0}"/>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3" name="Footer Placeholder 2">
            <a:extLst>
              <a:ext uri="{FF2B5EF4-FFF2-40B4-BE49-F238E27FC236}">
                <a16:creationId xmlns:a16="http://schemas.microsoft.com/office/drawing/2014/main" id="{D4189862-19B2-4440-AAE9-BEB29CE5FAD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6B24D8-B6F7-4D17-9803-B6EEFFD528B0}"/>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403839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1FE7-8573-465A-B36D-4682FAEE2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0FE772E-98B2-4E48-871D-7EB7EA6839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775195-6737-490C-92FA-8A917243B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B81233-2998-44A0-BB57-90C3ACF8865F}"/>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6" name="Footer Placeholder 5">
            <a:extLst>
              <a:ext uri="{FF2B5EF4-FFF2-40B4-BE49-F238E27FC236}">
                <a16:creationId xmlns:a16="http://schemas.microsoft.com/office/drawing/2014/main" id="{DE457FA8-3B7B-4C09-AAEC-7729ED3E5D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D9E787-67F0-40C0-9CF8-82CBEE754394}"/>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1549366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DE0E-3EF3-457C-A716-B98051D46A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31A413-D465-4AC3-9FB9-FD4E6FD50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976438E-7460-418B-98D9-E510C343D0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C0BE84-5390-436A-B929-3E24DA8BEFC7}"/>
              </a:ext>
            </a:extLst>
          </p:cNvPr>
          <p:cNvSpPr>
            <a:spLocks noGrp="1"/>
          </p:cNvSpPr>
          <p:nvPr>
            <p:ph type="dt" sz="half" idx="10"/>
          </p:nvPr>
        </p:nvSpPr>
        <p:spPr/>
        <p:txBody>
          <a:bodyPr/>
          <a:lstStyle/>
          <a:p>
            <a:fld id="{B40D3E60-F061-478D-8078-FEE0E0E0D1F7}" type="datetimeFigureOut">
              <a:rPr lang="en-GB" smtClean="0"/>
              <a:t>24/03/2018</a:t>
            </a:fld>
            <a:endParaRPr lang="en-GB"/>
          </a:p>
        </p:txBody>
      </p:sp>
      <p:sp>
        <p:nvSpPr>
          <p:cNvPr id="6" name="Footer Placeholder 5">
            <a:extLst>
              <a:ext uri="{FF2B5EF4-FFF2-40B4-BE49-F238E27FC236}">
                <a16:creationId xmlns:a16="http://schemas.microsoft.com/office/drawing/2014/main" id="{3C32A457-F357-473B-8705-37C2172088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E03781-C8B5-4D1D-B0CD-24A49C4BEA0E}"/>
              </a:ext>
            </a:extLst>
          </p:cNvPr>
          <p:cNvSpPr>
            <a:spLocks noGrp="1"/>
          </p:cNvSpPr>
          <p:nvPr>
            <p:ph type="sldNum" sz="quarter" idx="12"/>
          </p:nvPr>
        </p:nvSpPr>
        <p:spPr/>
        <p:txBody>
          <a:bodyPr/>
          <a:lstStyle/>
          <a:p>
            <a:fld id="{D5B11D65-BEB7-4054-8C5C-940B09F14996}" type="slidenum">
              <a:rPr lang="en-GB" smtClean="0"/>
              <a:t>‹#›</a:t>
            </a:fld>
            <a:endParaRPr lang="en-GB"/>
          </a:p>
        </p:txBody>
      </p:sp>
    </p:spTree>
    <p:extLst>
      <p:ext uri="{BB962C8B-B14F-4D97-AF65-F5344CB8AC3E}">
        <p14:creationId xmlns:p14="http://schemas.microsoft.com/office/powerpoint/2010/main" val="1301000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447AF-3928-4DDD-9C28-FC97CC387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0FEB3C-01D2-42AE-A63A-8C11C0EF0C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F8AAEB-8F48-417D-9087-B6C329F007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0D3E60-F061-478D-8078-FEE0E0E0D1F7}" type="datetimeFigureOut">
              <a:rPr lang="en-GB" smtClean="0"/>
              <a:t>24/03/2018</a:t>
            </a:fld>
            <a:endParaRPr lang="en-GB"/>
          </a:p>
        </p:txBody>
      </p:sp>
      <p:sp>
        <p:nvSpPr>
          <p:cNvPr id="5" name="Footer Placeholder 4">
            <a:extLst>
              <a:ext uri="{FF2B5EF4-FFF2-40B4-BE49-F238E27FC236}">
                <a16:creationId xmlns:a16="http://schemas.microsoft.com/office/drawing/2014/main" id="{5D0FC606-7D46-4320-BA0C-04D21973E5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1BD688B-3AA1-4B33-8318-E8F86AA7E0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11D65-BEB7-4054-8C5C-940B09F14996}" type="slidenum">
              <a:rPr lang="en-GB" smtClean="0"/>
              <a:t>‹#›</a:t>
            </a:fld>
            <a:endParaRPr lang="en-GB"/>
          </a:p>
        </p:txBody>
      </p:sp>
    </p:spTree>
    <p:extLst>
      <p:ext uri="{BB962C8B-B14F-4D97-AF65-F5344CB8AC3E}">
        <p14:creationId xmlns:p14="http://schemas.microsoft.com/office/powerpoint/2010/main" val="2749782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industryolog.com/deeplearning/deep-learning-brai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5B389-646B-46BC-A77A-BB8D407642CA}"/>
              </a:ext>
            </a:extLst>
          </p:cNvPr>
          <p:cNvSpPr>
            <a:spLocks noGrp="1"/>
          </p:cNvSpPr>
          <p:nvPr>
            <p:ph type="ctrTitle"/>
          </p:nvPr>
        </p:nvSpPr>
        <p:spPr>
          <a:xfrm>
            <a:off x="1307569" y="1041400"/>
            <a:ext cx="9144000" cy="2387600"/>
          </a:xfrm>
        </p:spPr>
        <p:txBody>
          <a:bodyPr/>
          <a:lstStyle/>
          <a:p>
            <a:r>
              <a:rPr lang="en-GB" dirty="0"/>
              <a:t>Can a Robot code my website?</a:t>
            </a:r>
          </a:p>
        </p:txBody>
      </p:sp>
      <p:sp>
        <p:nvSpPr>
          <p:cNvPr id="3" name="Subtitle 2">
            <a:extLst>
              <a:ext uri="{FF2B5EF4-FFF2-40B4-BE49-F238E27FC236}">
                <a16:creationId xmlns:a16="http://schemas.microsoft.com/office/drawing/2014/main" id="{2DE8A65A-7D78-4024-8062-9764321961D5}"/>
              </a:ext>
            </a:extLst>
          </p:cNvPr>
          <p:cNvSpPr>
            <a:spLocks noGrp="1"/>
          </p:cNvSpPr>
          <p:nvPr>
            <p:ph type="subTitle" idx="1"/>
          </p:nvPr>
        </p:nvSpPr>
        <p:spPr>
          <a:xfrm>
            <a:off x="3585410" y="3177101"/>
            <a:ext cx="4312993" cy="1655762"/>
          </a:xfrm>
        </p:spPr>
        <p:txBody>
          <a:bodyPr>
            <a:normAutofit/>
          </a:bodyPr>
          <a:lstStyle/>
          <a:p>
            <a:pPr algn="l"/>
            <a:r>
              <a:rPr lang="en-GB" sz="3600" dirty="0"/>
              <a:t>				Salman Iqbal</a:t>
            </a:r>
          </a:p>
        </p:txBody>
      </p:sp>
      <p:sp>
        <p:nvSpPr>
          <p:cNvPr id="8" name="TextBox 7">
            <a:extLst>
              <a:ext uri="{FF2B5EF4-FFF2-40B4-BE49-F238E27FC236}">
                <a16:creationId xmlns:a16="http://schemas.microsoft.com/office/drawing/2014/main" id="{828E31F3-5AC9-4A39-AC88-535F51225A3B}"/>
              </a:ext>
            </a:extLst>
          </p:cNvPr>
          <p:cNvSpPr txBox="1"/>
          <p:nvPr/>
        </p:nvSpPr>
        <p:spPr>
          <a:xfrm>
            <a:off x="4167555" y="4353766"/>
            <a:ext cx="3095578" cy="615553"/>
          </a:xfrm>
          <a:prstGeom prst="rect">
            <a:avLst/>
          </a:prstGeom>
          <a:noFill/>
        </p:spPr>
        <p:txBody>
          <a:bodyPr wrap="square" rtlCol="0">
            <a:spAutoFit/>
          </a:bodyPr>
          <a:lstStyle/>
          <a:p>
            <a:r>
              <a:rPr lang="en-GB" sz="3400" dirty="0"/>
              <a:t>@</a:t>
            </a:r>
            <a:r>
              <a:rPr lang="en-GB" sz="3400" dirty="0" err="1"/>
              <a:t>soulmaniqbal</a:t>
            </a:r>
            <a:endParaRPr lang="en-GB" sz="3400" dirty="0"/>
          </a:p>
        </p:txBody>
      </p:sp>
      <p:pic>
        <p:nvPicPr>
          <p:cNvPr id="13" name="Picture 12">
            <a:extLst>
              <a:ext uri="{FF2B5EF4-FFF2-40B4-BE49-F238E27FC236}">
                <a16:creationId xmlns:a16="http://schemas.microsoft.com/office/drawing/2014/main" id="{1B5C228F-F114-4DAC-ACF4-3A813FA70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408" y="4170962"/>
            <a:ext cx="981163" cy="981163"/>
          </a:xfrm>
          <a:prstGeom prst="rect">
            <a:avLst/>
          </a:prstGeom>
        </p:spPr>
      </p:pic>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924194"/>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67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1030624"/>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BD838CD-4FA5-402C-B499-02BC7737B8A8}"/>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mn-lt"/>
              </a:rPr>
              <a:t>Neural Networks</a:t>
            </a:r>
          </a:p>
        </p:txBody>
      </p:sp>
      <p:pic>
        <p:nvPicPr>
          <p:cNvPr id="3" name="Picture 2">
            <a:extLst>
              <a:ext uri="{FF2B5EF4-FFF2-40B4-BE49-F238E27FC236}">
                <a16:creationId xmlns:a16="http://schemas.microsoft.com/office/drawing/2014/main" id="{73C3844D-17F3-4C51-99EE-5025607C280C}"/>
              </a:ext>
            </a:extLst>
          </p:cNvPr>
          <p:cNvPicPr>
            <a:picLocks noChangeAspect="1"/>
          </p:cNvPicPr>
          <p:nvPr/>
        </p:nvPicPr>
        <p:blipFill rotWithShape="1">
          <a:blip r:embed="rId3">
            <a:extLst>
              <a:ext uri="{28A0092B-C50C-407E-A947-70E740481C1C}">
                <a14:useLocalDpi xmlns:a14="http://schemas.microsoft.com/office/drawing/2010/main" val="0"/>
              </a:ext>
            </a:extLst>
          </a:blip>
          <a:srcRect r="64463" b="12678"/>
          <a:stretch/>
        </p:blipFill>
        <p:spPr>
          <a:xfrm>
            <a:off x="1287404" y="1719621"/>
            <a:ext cx="3322634" cy="3065088"/>
          </a:xfrm>
          <a:prstGeom prst="rect">
            <a:avLst/>
          </a:prstGeom>
        </p:spPr>
      </p:pic>
      <p:pic>
        <p:nvPicPr>
          <p:cNvPr id="8" name="Picture 7">
            <a:extLst>
              <a:ext uri="{FF2B5EF4-FFF2-40B4-BE49-F238E27FC236}">
                <a16:creationId xmlns:a16="http://schemas.microsoft.com/office/drawing/2014/main" id="{D2798766-77AE-4FA8-B59D-79B23E253357}"/>
              </a:ext>
            </a:extLst>
          </p:cNvPr>
          <p:cNvPicPr>
            <a:picLocks noChangeAspect="1"/>
          </p:cNvPicPr>
          <p:nvPr/>
        </p:nvPicPr>
        <p:blipFill rotWithShape="1">
          <a:blip r:embed="rId3">
            <a:extLst>
              <a:ext uri="{28A0092B-C50C-407E-A947-70E740481C1C}">
                <a14:useLocalDpi xmlns:a14="http://schemas.microsoft.com/office/drawing/2010/main" val="0"/>
              </a:ext>
            </a:extLst>
          </a:blip>
          <a:srcRect l="15826" t="88533" r="15943"/>
          <a:stretch/>
        </p:blipFill>
        <p:spPr>
          <a:xfrm>
            <a:off x="2426677" y="4923693"/>
            <a:ext cx="6998677" cy="441542"/>
          </a:xfrm>
          <a:prstGeom prst="rect">
            <a:avLst/>
          </a:prstGeom>
        </p:spPr>
      </p:pic>
      <p:pic>
        <p:nvPicPr>
          <p:cNvPr id="9" name="Picture 8">
            <a:extLst>
              <a:ext uri="{FF2B5EF4-FFF2-40B4-BE49-F238E27FC236}">
                <a16:creationId xmlns:a16="http://schemas.microsoft.com/office/drawing/2014/main" id="{74AF79FB-344F-47D1-9B7D-CE4BC9779E43}"/>
              </a:ext>
            </a:extLst>
          </p:cNvPr>
          <p:cNvPicPr>
            <a:picLocks noChangeAspect="1"/>
          </p:cNvPicPr>
          <p:nvPr/>
        </p:nvPicPr>
        <p:blipFill rotWithShape="1">
          <a:blip r:embed="rId3">
            <a:extLst>
              <a:ext uri="{28A0092B-C50C-407E-A947-70E740481C1C}">
                <a14:useLocalDpi xmlns:a14="http://schemas.microsoft.com/office/drawing/2010/main" val="0"/>
              </a:ext>
            </a:extLst>
          </a:blip>
          <a:srcRect l="42208" b="12678"/>
          <a:stretch/>
        </p:blipFill>
        <p:spPr>
          <a:xfrm>
            <a:off x="5797901" y="1719621"/>
            <a:ext cx="5403496" cy="3065088"/>
          </a:xfrm>
          <a:prstGeom prst="rect">
            <a:avLst/>
          </a:prstGeom>
        </p:spPr>
      </p:pic>
      <p:sp>
        <p:nvSpPr>
          <p:cNvPr id="12" name="TextBox 11">
            <a:extLst>
              <a:ext uri="{FF2B5EF4-FFF2-40B4-BE49-F238E27FC236}">
                <a16:creationId xmlns:a16="http://schemas.microsoft.com/office/drawing/2014/main" id="{80D74DB8-DAF2-483B-8C8C-DB57AEE49A02}"/>
              </a:ext>
            </a:extLst>
          </p:cNvPr>
          <p:cNvSpPr txBox="1"/>
          <p:nvPr/>
        </p:nvSpPr>
        <p:spPr>
          <a:xfrm>
            <a:off x="363557" y="6180463"/>
            <a:ext cx="2346592" cy="307777"/>
          </a:xfrm>
          <a:prstGeom prst="rect">
            <a:avLst/>
          </a:prstGeom>
          <a:noFill/>
        </p:spPr>
        <p:txBody>
          <a:bodyPr wrap="square" rtlCol="0">
            <a:spAutoFit/>
          </a:bodyPr>
          <a:lstStyle/>
          <a:p>
            <a:r>
              <a:rPr lang="en-GB" sz="1400" dirty="0"/>
              <a:t>Quora.com </a:t>
            </a:r>
          </a:p>
        </p:txBody>
      </p:sp>
      <p:sp>
        <p:nvSpPr>
          <p:cNvPr id="13" name="TextBox 12">
            <a:extLst>
              <a:ext uri="{FF2B5EF4-FFF2-40B4-BE49-F238E27FC236}">
                <a16:creationId xmlns:a16="http://schemas.microsoft.com/office/drawing/2014/main" id="{F64D796A-4ACA-451D-87F6-9A86816E14A9}"/>
              </a:ext>
            </a:extLst>
          </p:cNvPr>
          <p:cNvSpPr txBox="1"/>
          <p:nvPr/>
        </p:nvSpPr>
        <p:spPr>
          <a:xfrm>
            <a:off x="9879129" y="6091978"/>
            <a:ext cx="2206375" cy="461665"/>
          </a:xfrm>
          <a:prstGeom prst="rect">
            <a:avLst/>
          </a:prstGeom>
          <a:noFill/>
        </p:spPr>
        <p:txBody>
          <a:bodyPr wrap="square" rtlCol="0">
            <a:spAutoFit/>
          </a:bodyPr>
          <a:lstStyle/>
          <a:p>
            <a:r>
              <a:rPr lang="en-GB" sz="2400" dirty="0"/>
              <a:t>@</a:t>
            </a:r>
            <a:r>
              <a:rPr lang="en-GB" sz="2400" dirty="0" err="1"/>
              <a:t>soulmaniqbal</a:t>
            </a:r>
            <a:endParaRPr lang="en-GB" sz="2400" dirty="0"/>
          </a:p>
        </p:txBody>
      </p:sp>
    </p:spTree>
    <p:extLst>
      <p:ext uri="{BB962C8B-B14F-4D97-AF65-F5344CB8AC3E}">
        <p14:creationId xmlns:p14="http://schemas.microsoft.com/office/powerpoint/2010/main" val="136178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828776-875A-4EDA-A3BA-6A9E2968D9D6}"/>
              </a:ext>
            </a:extLst>
          </p:cNvPr>
          <p:cNvPicPr>
            <a:picLocks noChangeAspect="1"/>
          </p:cNvPicPr>
          <p:nvPr/>
        </p:nvPicPr>
        <p:blipFill rotWithShape="1">
          <a:blip r:embed="rId3"/>
          <a:srcRect l="10096" t="22666" r="21395" b="3180"/>
          <a:stretch/>
        </p:blipFill>
        <p:spPr>
          <a:xfrm>
            <a:off x="1523357" y="597876"/>
            <a:ext cx="9145285" cy="5275385"/>
          </a:xfrm>
          <a:prstGeom prst="rect">
            <a:avLst/>
          </a:prstGeom>
        </p:spPr>
      </p:pic>
    </p:spTree>
    <p:extLst>
      <p:ext uri="{BB962C8B-B14F-4D97-AF65-F5344CB8AC3E}">
        <p14:creationId xmlns:p14="http://schemas.microsoft.com/office/powerpoint/2010/main" val="15653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1030624"/>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BD838CD-4FA5-402C-B499-02BC7737B8A8}"/>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mn-lt"/>
              </a:rPr>
              <a:t>pix2code</a:t>
            </a:r>
          </a:p>
        </p:txBody>
      </p:sp>
      <p:pic>
        <p:nvPicPr>
          <p:cNvPr id="3" name="Picture 2">
            <a:extLst>
              <a:ext uri="{FF2B5EF4-FFF2-40B4-BE49-F238E27FC236}">
                <a16:creationId xmlns:a16="http://schemas.microsoft.com/office/drawing/2014/main" id="{245A4A7A-A116-469D-9BF4-C271DC6FA611}"/>
              </a:ext>
            </a:extLst>
          </p:cNvPr>
          <p:cNvPicPr>
            <a:picLocks noChangeAspect="1"/>
          </p:cNvPicPr>
          <p:nvPr/>
        </p:nvPicPr>
        <p:blipFill rotWithShape="1">
          <a:blip r:embed="rId3"/>
          <a:srcRect l="1988" t="22933" r="51747" b="25018"/>
          <a:stretch/>
        </p:blipFill>
        <p:spPr>
          <a:xfrm>
            <a:off x="363557" y="1710368"/>
            <a:ext cx="5640637" cy="3437264"/>
          </a:xfrm>
          <a:prstGeom prst="rect">
            <a:avLst/>
          </a:prstGeom>
        </p:spPr>
      </p:pic>
      <p:pic>
        <p:nvPicPr>
          <p:cNvPr id="7" name="Picture 6">
            <a:extLst>
              <a:ext uri="{FF2B5EF4-FFF2-40B4-BE49-F238E27FC236}">
                <a16:creationId xmlns:a16="http://schemas.microsoft.com/office/drawing/2014/main" id="{34AC6EFB-FC70-4354-8B1F-402162D04DD5}"/>
              </a:ext>
            </a:extLst>
          </p:cNvPr>
          <p:cNvPicPr>
            <a:picLocks noChangeAspect="1"/>
          </p:cNvPicPr>
          <p:nvPr/>
        </p:nvPicPr>
        <p:blipFill rotWithShape="1">
          <a:blip r:embed="rId3"/>
          <a:srcRect l="48615" t="22933" r="3403" b="25018"/>
          <a:stretch/>
        </p:blipFill>
        <p:spPr>
          <a:xfrm>
            <a:off x="6048262" y="1710368"/>
            <a:ext cx="5849956" cy="3437264"/>
          </a:xfrm>
          <a:prstGeom prst="rect">
            <a:avLst/>
          </a:prstGeom>
        </p:spPr>
      </p:pic>
      <p:sp>
        <p:nvSpPr>
          <p:cNvPr id="6" name="TextBox 5">
            <a:extLst>
              <a:ext uri="{FF2B5EF4-FFF2-40B4-BE49-F238E27FC236}">
                <a16:creationId xmlns:a16="http://schemas.microsoft.com/office/drawing/2014/main" id="{452B8889-4C70-490E-8D33-E63B5A276178}"/>
              </a:ext>
            </a:extLst>
          </p:cNvPr>
          <p:cNvSpPr txBox="1"/>
          <p:nvPr/>
        </p:nvSpPr>
        <p:spPr>
          <a:xfrm>
            <a:off x="9879129" y="6091978"/>
            <a:ext cx="2206375" cy="461665"/>
          </a:xfrm>
          <a:prstGeom prst="rect">
            <a:avLst/>
          </a:prstGeom>
          <a:noFill/>
        </p:spPr>
        <p:txBody>
          <a:bodyPr wrap="square" rtlCol="0">
            <a:spAutoFit/>
          </a:bodyPr>
          <a:lstStyle/>
          <a:p>
            <a:r>
              <a:rPr lang="en-GB" sz="2400" dirty="0"/>
              <a:t>@</a:t>
            </a:r>
            <a:r>
              <a:rPr lang="en-GB" sz="2400" dirty="0" err="1"/>
              <a:t>soulmaniqbal</a:t>
            </a:r>
            <a:endParaRPr lang="en-GB" sz="2400" dirty="0"/>
          </a:p>
        </p:txBody>
      </p:sp>
    </p:spTree>
    <p:extLst>
      <p:ext uri="{BB962C8B-B14F-4D97-AF65-F5344CB8AC3E}">
        <p14:creationId xmlns:p14="http://schemas.microsoft.com/office/powerpoint/2010/main" val="151888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1030624"/>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BD838CD-4FA5-402C-B499-02BC7737B8A8}"/>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mn-lt"/>
              </a:rPr>
              <a:t>Image Descriptions</a:t>
            </a:r>
          </a:p>
        </p:txBody>
      </p:sp>
      <p:sp>
        <p:nvSpPr>
          <p:cNvPr id="12" name="TextBox 11">
            <a:extLst>
              <a:ext uri="{FF2B5EF4-FFF2-40B4-BE49-F238E27FC236}">
                <a16:creationId xmlns:a16="http://schemas.microsoft.com/office/drawing/2014/main" id="{80D74DB8-DAF2-483B-8C8C-DB57AEE49A02}"/>
              </a:ext>
            </a:extLst>
          </p:cNvPr>
          <p:cNvSpPr txBox="1"/>
          <p:nvPr/>
        </p:nvSpPr>
        <p:spPr>
          <a:xfrm>
            <a:off x="363556" y="6180463"/>
            <a:ext cx="7014706" cy="430887"/>
          </a:xfrm>
          <a:prstGeom prst="rect">
            <a:avLst/>
          </a:prstGeom>
          <a:noFill/>
        </p:spPr>
        <p:txBody>
          <a:bodyPr wrap="square" rtlCol="0">
            <a:spAutoFit/>
          </a:bodyPr>
          <a:lstStyle/>
          <a:p>
            <a:r>
              <a:rPr lang="en-GB" sz="2200" dirty="0"/>
              <a:t>https://cs.stanford.edu/people/karpathy/deepimagesent/</a:t>
            </a:r>
          </a:p>
        </p:txBody>
      </p:sp>
      <p:pic>
        <p:nvPicPr>
          <p:cNvPr id="2" name="Picture 1">
            <a:extLst>
              <a:ext uri="{FF2B5EF4-FFF2-40B4-BE49-F238E27FC236}">
                <a16:creationId xmlns:a16="http://schemas.microsoft.com/office/drawing/2014/main" id="{BC75DD5D-3C0C-4A05-8A03-68A48C1D0C28}"/>
              </a:ext>
            </a:extLst>
          </p:cNvPr>
          <p:cNvPicPr>
            <a:picLocks noChangeAspect="1"/>
          </p:cNvPicPr>
          <p:nvPr/>
        </p:nvPicPr>
        <p:blipFill rotWithShape="1">
          <a:blip r:embed="rId3"/>
          <a:srcRect l="5033" t="32554" r="28461" b="20499"/>
          <a:stretch/>
        </p:blipFill>
        <p:spPr>
          <a:xfrm>
            <a:off x="945258" y="1384800"/>
            <a:ext cx="10301484" cy="4088400"/>
          </a:xfrm>
          <a:prstGeom prst="rect">
            <a:avLst/>
          </a:prstGeom>
        </p:spPr>
      </p:pic>
    </p:spTree>
    <p:extLst>
      <p:ext uri="{BB962C8B-B14F-4D97-AF65-F5344CB8AC3E}">
        <p14:creationId xmlns:p14="http://schemas.microsoft.com/office/powerpoint/2010/main" val="362242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C23CC-6CF2-4632-A3D9-D069477F68C6}"/>
              </a:ext>
            </a:extLst>
          </p:cNvPr>
          <p:cNvPicPr>
            <a:picLocks noChangeAspect="1"/>
          </p:cNvPicPr>
          <p:nvPr/>
        </p:nvPicPr>
        <p:blipFill rotWithShape="1">
          <a:blip r:embed="rId3"/>
          <a:srcRect l="25211" t="7252" r="26356" b="33026"/>
          <a:stretch/>
        </p:blipFill>
        <p:spPr>
          <a:xfrm>
            <a:off x="2533880" y="407623"/>
            <a:ext cx="7669957" cy="5122844"/>
          </a:xfrm>
          <a:prstGeom prst="rect">
            <a:avLst/>
          </a:prstGeom>
        </p:spPr>
      </p:pic>
      <p:sp>
        <p:nvSpPr>
          <p:cNvPr id="5" name="TextBox 4">
            <a:extLst>
              <a:ext uri="{FF2B5EF4-FFF2-40B4-BE49-F238E27FC236}">
                <a16:creationId xmlns:a16="http://schemas.microsoft.com/office/drawing/2014/main" id="{7E033038-D775-42C7-8F7A-98025BE24A9C}"/>
              </a:ext>
            </a:extLst>
          </p:cNvPr>
          <p:cNvSpPr txBox="1"/>
          <p:nvPr/>
        </p:nvSpPr>
        <p:spPr>
          <a:xfrm>
            <a:off x="363555" y="6180463"/>
            <a:ext cx="9840281" cy="430887"/>
          </a:xfrm>
          <a:prstGeom prst="rect">
            <a:avLst/>
          </a:prstGeom>
          <a:noFill/>
        </p:spPr>
        <p:txBody>
          <a:bodyPr wrap="square" rtlCol="0">
            <a:spAutoFit/>
          </a:bodyPr>
          <a:lstStyle/>
          <a:p>
            <a:r>
              <a:rPr lang="en-GB" sz="2200" dirty="0"/>
              <a:t>https://blog.floydhub.com/turning-design-mockups-into-code-with-deep-learning/</a:t>
            </a:r>
          </a:p>
        </p:txBody>
      </p:sp>
    </p:spTree>
    <p:extLst>
      <p:ext uri="{BB962C8B-B14F-4D97-AF65-F5344CB8AC3E}">
        <p14:creationId xmlns:p14="http://schemas.microsoft.com/office/powerpoint/2010/main" val="2503537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1BC6B4-E0D4-4EE5-991B-3B184122C0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8639" y="437083"/>
            <a:ext cx="5983833" cy="5983833"/>
          </a:xfrm>
        </p:spPr>
      </p:pic>
    </p:spTree>
    <p:extLst>
      <p:ext uri="{BB962C8B-B14F-4D97-AF65-F5344CB8AC3E}">
        <p14:creationId xmlns:p14="http://schemas.microsoft.com/office/powerpoint/2010/main" val="6870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CF596C-B25B-4E97-A076-7A405A3F9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9125"/>
            <a:ext cx="12192000" cy="4359749"/>
          </a:xfrm>
          <a:prstGeom prst="rect">
            <a:avLst/>
          </a:prstGeom>
        </p:spPr>
      </p:pic>
      <p:cxnSp>
        <p:nvCxnSpPr>
          <p:cNvPr id="6" name="Straight Connector 5">
            <a:extLst>
              <a:ext uri="{FF2B5EF4-FFF2-40B4-BE49-F238E27FC236}">
                <a16:creationId xmlns:a16="http://schemas.microsoft.com/office/drawing/2014/main" id="{3862D7F9-D6B3-4F2E-BED9-7CCF7AA140D1}"/>
              </a:ext>
            </a:extLst>
          </p:cNvPr>
          <p:cNvCxnSpPr/>
          <p:nvPr/>
        </p:nvCxnSpPr>
        <p:spPr>
          <a:xfrm>
            <a:off x="671942" y="1030624"/>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27EF4A9-9BFB-4D9C-9754-08BD5FADA26E}"/>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mn-lt"/>
              </a:rPr>
              <a:t>pix2code</a:t>
            </a:r>
          </a:p>
        </p:txBody>
      </p:sp>
      <p:sp>
        <p:nvSpPr>
          <p:cNvPr id="8" name="TextBox 7">
            <a:extLst>
              <a:ext uri="{FF2B5EF4-FFF2-40B4-BE49-F238E27FC236}">
                <a16:creationId xmlns:a16="http://schemas.microsoft.com/office/drawing/2014/main" id="{F1759968-230A-4FA5-8E5B-28BF303A5F3F}"/>
              </a:ext>
            </a:extLst>
          </p:cNvPr>
          <p:cNvSpPr txBox="1"/>
          <p:nvPr/>
        </p:nvSpPr>
        <p:spPr>
          <a:xfrm>
            <a:off x="9879129" y="6091978"/>
            <a:ext cx="2206375" cy="461665"/>
          </a:xfrm>
          <a:prstGeom prst="rect">
            <a:avLst/>
          </a:prstGeom>
          <a:noFill/>
        </p:spPr>
        <p:txBody>
          <a:bodyPr wrap="square" rtlCol="0">
            <a:spAutoFit/>
          </a:bodyPr>
          <a:lstStyle/>
          <a:p>
            <a:r>
              <a:rPr lang="en-GB" sz="2400" dirty="0"/>
              <a:t>@</a:t>
            </a:r>
            <a:r>
              <a:rPr lang="en-GB" sz="2400" dirty="0" err="1"/>
              <a:t>soulmaniqbal</a:t>
            </a:r>
            <a:endParaRPr lang="en-GB" sz="2400" dirty="0"/>
          </a:p>
        </p:txBody>
      </p:sp>
    </p:spTree>
    <p:extLst>
      <p:ext uri="{BB962C8B-B14F-4D97-AF65-F5344CB8AC3E}">
        <p14:creationId xmlns:p14="http://schemas.microsoft.com/office/powerpoint/2010/main" val="101106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862D7F9-D6B3-4F2E-BED9-7CCF7AA140D1}"/>
              </a:ext>
            </a:extLst>
          </p:cNvPr>
          <p:cNvCxnSpPr/>
          <p:nvPr/>
        </p:nvCxnSpPr>
        <p:spPr>
          <a:xfrm>
            <a:off x="671942" y="1030624"/>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27EF4A9-9BFB-4D9C-9754-08BD5FADA26E}"/>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mn-lt"/>
              </a:rPr>
              <a:t>Can a robot code my website?</a:t>
            </a:r>
          </a:p>
        </p:txBody>
      </p:sp>
      <p:sp>
        <p:nvSpPr>
          <p:cNvPr id="8" name="TextBox 7">
            <a:extLst>
              <a:ext uri="{FF2B5EF4-FFF2-40B4-BE49-F238E27FC236}">
                <a16:creationId xmlns:a16="http://schemas.microsoft.com/office/drawing/2014/main" id="{3006B88F-0C6E-443F-B967-3753F4C04AD5}"/>
              </a:ext>
            </a:extLst>
          </p:cNvPr>
          <p:cNvSpPr txBox="1"/>
          <p:nvPr/>
        </p:nvSpPr>
        <p:spPr>
          <a:xfrm>
            <a:off x="4526096" y="1667536"/>
            <a:ext cx="1698434" cy="1354217"/>
          </a:xfrm>
          <a:prstGeom prst="rect">
            <a:avLst/>
          </a:prstGeom>
          <a:noFill/>
        </p:spPr>
        <p:txBody>
          <a:bodyPr wrap="square" rtlCol="0">
            <a:spAutoFit/>
          </a:bodyPr>
          <a:lstStyle/>
          <a:p>
            <a:pPr algn="ctr"/>
            <a:r>
              <a:rPr lang="en-GB" sz="8200" i="1" dirty="0"/>
              <a:t>YES</a:t>
            </a:r>
          </a:p>
        </p:txBody>
      </p:sp>
      <p:sp>
        <p:nvSpPr>
          <p:cNvPr id="9" name="TextBox 8">
            <a:extLst>
              <a:ext uri="{FF2B5EF4-FFF2-40B4-BE49-F238E27FC236}">
                <a16:creationId xmlns:a16="http://schemas.microsoft.com/office/drawing/2014/main" id="{F73552D1-FB03-4107-A9EA-94CA894FCE96}"/>
              </a:ext>
            </a:extLst>
          </p:cNvPr>
          <p:cNvSpPr txBox="1"/>
          <p:nvPr/>
        </p:nvSpPr>
        <p:spPr>
          <a:xfrm>
            <a:off x="6096000" y="1660507"/>
            <a:ext cx="672029" cy="1354217"/>
          </a:xfrm>
          <a:prstGeom prst="rect">
            <a:avLst/>
          </a:prstGeom>
          <a:noFill/>
        </p:spPr>
        <p:txBody>
          <a:bodyPr wrap="square" rtlCol="0">
            <a:spAutoFit/>
          </a:bodyPr>
          <a:lstStyle/>
          <a:p>
            <a:pPr algn="ctr"/>
            <a:r>
              <a:rPr lang="en-GB" sz="8200" i="1" dirty="0"/>
              <a:t>*</a:t>
            </a:r>
          </a:p>
        </p:txBody>
      </p:sp>
      <p:sp>
        <p:nvSpPr>
          <p:cNvPr id="10" name="TextBox 9">
            <a:extLst>
              <a:ext uri="{FF2B5EF4-FFF2-40B4-BE49-F238E27FC236}">
                <a16:creationId xmlns:a16="http://schemas.microsoft.com/office/drawing/2014/main" id="{250B9825-5379-4951-A9DD-6830188E9149}"/>
              </a:ext>
            </a:extLst>
          </p:cNvPr>
          <p:cNvSpPr txBox="1"/>
          <p:nvPr/>
        </p:nvSpPr>
        <p:spPr>
          <a:xfrm>
            <a:off x="2265027" y="4193428"/>
            <a:ext cx="7227064" cy="830997"/>
          </a:xfrm>
          <a:prstGeom prst="rect">
            <a:avLst/>
          </a:prstGeom>
          <a:noFill/>
        </p:spPr>
        <p:txBody>
          <a:bodyPr wrap="square" rtlCol="0">
            <a:spAutoFit/>
          </a:bodyPr>
          <a:lstStyle/>
          <a:p>
            <a:pPr algn="ctr"/>
            <a:r>
              <a:rPr lang="en-GB" sz="4800" i="1" dirty="0"/>
              <a:t>*Depends on training</a:t>
            </a:r>
          </a:p>
        </p:txBody>
      </p:sp>
      <p:sp>
        <p:nvSpPr>
          <p:cNvPr id="11" name="TextBox 10">
            <a:extLst>
              <a:ext uri="{FF2B5EF4-FFF2-40B4-BE49-F238E27FC236}">
                <a16:creationId xmlns:a16="http://schemas.microsoft.com/office/drawing/2014/main" id="{2E26C688-5BC0-4BB7-BC7F-4B13F851BDA2}"/>
              </a:ext>
            </a:extLst>
          </p:cNvPr>
          <p:cNvSpPr txBox="1"/>
          <p:nvPr/>
        </p:nvSpPr>
        <p:spPr>
          <a:xfrm>
            <a:off x="8842127" y="5410856"/>
            <a:ext cx="3095578" cy="615553"/>
          </a:xfrm>
          <a:prstGeom prst="rect">
            <a:avLst/>
          </a:prstGeom>
          <a:noFill/>
        </p:spPr>
        <p:txBody>
          <a:bodyPr wrap="square" rtlCol="0">
            <a:spAutoFit/>
          </a:bodyPr>
          <a:lstStyle/>
          <a:p>
            <a:r>
              <a:rPr lang="en-GB" sz="3400" dirty="0"/>
              <a:t>@</a:t>
            </a:r>
            <a:r>
              <a:rPr lang="en-GB" sz="3400" dirty="0" err="1"/>
              <a:t>soulmaniqbal</a:t>
            </a:r>
            <a:endParaRPr lang="en-GB" sz="3400" dirty="0"/>
          </a:p>
        </p:txBody>
      </p:sp>
      <p:pic>
        <p:nvPicPr>
          <p:cNvPr id="3" name="Picture 2">
            <a:extLst>
              <a:ext uri="{FF2B5EF4-FFF2-40B4-BE49-F238E27FC236}">
                <a16:creationId xmlns:a16="http://schemas.microsoft.com/office/drawing/2014/main" id="{7F6F807B-8184-4B1F-A049-749140AE9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838" y="1230850"/>
            <a:ext cx="3873962" cy="2888279"/>
          </a:xfrm>
          <a:prstGeom prst="rect">
            <a:avLst/>
          </a:prstGeom>
        </p:spPr>
      </p:pic>
    </p:spTree>
    <p:extLst>
      <p:ext uri="{BB962C8B-B14F-4D97-AF65-F5344CB8AC3E}">
        <p14:creationId xmlns:p14="http://schemas.microsoft.com/office/powerpoint/2010/main" val="329504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75767" y="1464469"/>
            <a:ext cx="3750469" cy="3750469"/>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1134738" y="1721395"/>
            <a:ext cx="5330263" cy="1151938"/>
          </a:xfrm>
          <a:prstGeom prst="rect">
            <a:avLst/>
          </a:prstGeom>
        </p:spPr>
        <p:txBody>
          <a:bodyPr vert="horz" wrap="square" lIns="0" tIns="104477" rIns="0" bIns="0" rtlCol="0">
            <a:spAutoFit/>
          </a:bodyPr>
          <a:lstStyle/>
          <a:p>
            <a:pPr algn="ctr">
              <a:spcBef>
                <a:spcPts val="513"/>
              </a:spcBef>
            </a:pPr>
            <a:r>
              <a:rPr sz="3400" spc="60" dirty="0">
                <a:latin typeface="Arial"/>
                <a:cs typeface="Arial"/>
              </a:rPr>
              <a:t>cloudnativewales.io</a:t>
            </a:r>
            <a:endParaRPr sz="3400" dirty="0">
              <a:latin typeface="Arial"/>
              <a:cs typeface="Arial"/>
            </a:endParaRPr>
          </a:p>
          <a:p>
            <a:pPr marR="4465" algn="ctr"/>
            <a:r>
              <a:rPr sz="3400" spc="4" dirty="0">
                <a:latin typeface="Arial"/>
                <a:cs typeface="Arial"/>
              </a:rPr>
              <a:t>@cloudnativewal</a:t>
            </a:r>
            <a:endParaRPr sz="3400" dirty="0">
              <a:latin typeface="Arial"/>
              <a:cs typeface="Arial"/>
            </a:endParaRPr>
          </a:p>
        </p:txBody>
      </p:sp>
      <p:sp>
        <p:nvSpPr>
          <p:cNvPr id="5" name="object 5"/>
          <p:cNvSpPr/>
          <p:nvPr/>
        </p:nvSpPr>
        <p:spPr>
          <a:xfrm>
            <a:off x="2959515" y="2946834"/>
            <a:ext cx="2152312" cy="2232332"/>
          </a:xfrm>
          <a:prstGeom prst="rect">
            <a:avLst/>
          </a:prstGeom>
          <a:blipFill>
            <a:blip r:embed="rId3" cstate="print"/>
            <a:stretch>
              <a:fillRect/>
            </a:stretch>
          </a:blipFill>
        </p:spPr>
        <p:txBody>
          <a:bodyPr wrap="square" lIns="0" tIns="0" rIns="0" bIns="0" rtlCol="0"/>
          <a:lstStyle/>
          <a:p>
            <a:endParaRPr sz="1266"/>
          </a:p>
        </p:txBody>
      </p:sp>
      <p:cxnSp>
        <p:nvCxnSpPr>
          <p:cNvPr id="6" name="Straight Connector 5">
            <a:extLst>
              <a:ext uri="{FF2B5EF4-FFF2-40B4-BE49-F238E27FC236}">
                <a16:creationId xmlns:a16="http://schemas.microsoft.com/office/drawing/2014/main" id="{32469181-2644-452C-8DF9-E44F9FF47B90}"/>
              </a:ext>
            </a:extLst>
          </p:cNvPr>
          <p:cNvCxnSpPr/>
          <p:nvPr/>
        </p:nvCxnSpPr>
        <p:spPr>
          <a:xfrm>
            <a:off x="671942" y="1030624"/>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B37D2C55-2A6F-40FE-8F95-591588FB3BFF}"/>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pc="80" dirty="0">
                <a:latin typeface="+mn-lt"/>
                <a:cs typeface="Arial"/>
              </a:rPr>
              <a:t>Cloud </a:t>
            </a:r>
            <a:r>
              <a:rPr lang="en-GB" spc="49" dirty="0">
                <a:latin typeface="+mn-lt"/>
                <a:cs typeface="Arial"/>
              </a:rPr>
              <a:t>Native</a:t>
            </a:r>
            <a:r>
              <a:rPr lang="en-GB" spc="-105" dirty="0">
                <a:latin typeface="+mn-lt"/>
                <a:cs typeface="Arial"/>
              </a:rPr>
              <a:t> </a:t>
            </a:r>
            <a:r>
              <a:rPr lang="en-GB" spc="4" dirty="0">
                <a:latin typeface="+mn-lt"/>
                <a:cs typeface="Arial"/>
              </a:rPr>
              <a:t>Wales</a:t>
            </a:r>
            <a:endParaRPr lang="en-GB" dirty="0">
              <a:latin typeface="+mn-lt"/>
              <a:cs typeface="Arial"/>
            </a:endParaRPr>
          </a:p>
        </p:txBody>
      </p:sp>
      <p:sp>
        <p:nvSpPr>
          <p:cNvPr id="7" name="TextBox 6">
            <a:extLst>
              <a:ext uri="{FF2B5EF4-FFF2-40B4-BE49-F238E27FC236}">
                <a16:creationId xmlns:a16="http://schemas.microsoft.com/office/drawing/2014/main" id="{380F6EB7-7C80-486D-9B39-DDEBB4768DC9}"/>
              </a:ext>
            </a:extLst>
          </p:cNvPr>
          <p:cNvSpPr txBox="1"/>
          <p:nvPr/>
        </p:nvSpPr>
        <p:spPr>
          <a:xfrm>
            <a:off x="9879129" y="6091978"/>
            <a:ext cx="2206375" cy="461665"/>
          </a:xfrm>
          <a:prstGeom prst="rect">
            <a:avLst/>
          </a:prstGeom>
          <a:noFill/>
        </p:spPr>
        <p:txBody>
          <a:bodyPr wrap="square" rtlCol="0">
            <a:spAutoFit/>
          </a:bodyPr>
          <a:lstStyle/>
          <a:p>
            <a:r>
              <a:rPr lang="en-GB" sz="2400" dirty="0"/>
              <a:t>@</a:t>
            </a:r>
            <a:r>
              <a:rPr lang="en-GB" sz="2400" dirty="0" err="1"/>
              <a:t>soulmaniqbal</a:t>
            </a:r>
            <a:endParaRPr lang="en-GB" sz="2400" dirty="0"/>
          </a:p>
        </p:txBody>
      </p:sp>
    </p:spTree>
    <p:extLst>
      <p:ext uri="{BB962C8B-B14F-4D97-AF65-F5344CB8AC3E}">
        <p14:creationId xmlns:p14="http://schemas.microsoft.com/office/powerpoint/2010/main" val="284650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1188889"/>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BD838CD-4FA5-402C-B499-02BC7737B8A8}"/>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mn-lt"/>
              </a:rPr>
              <a:t>Who am I?</a:t>
            </a:r>
          </a:p>
        </p:txBody>
      </p:sp>
      <p:sp>
        <p:nvSpPr>
          <p:cNvPr id="9" name="TextBox 8">
            <a:extLst>
              <a:ext uri="{FF2B5EF4-FFF2-40B4-BE49-F238E27FC236}">
                <a16:creationId xmlns:a16="http://schemas.microsoft.com/office/drawing/2014/main" id="{E41D092C-DD62-482C-90AB-14E9DF682A75}"/>
              </a:ext>
            </a:extLst>
          </p:cNvPr>
          <p:cNvSpPr txBox="1"/>
          <p:nvPr/>
        </p:nvSpPr>
        <p:spPr>
          <a:xfrm>
            <a:off x="838200" y="1656521"/>
            <a:ext cx="7497417" cy="3816429"/>
          </a:xfrm>
          <a:prstGeom prst="rect">
            <a:avLst/>
          </a:prstGeom>
          <a:noFill/>
        </p:spPr>
        <p:txBody>
          <a:bodyPr wrap="square" rtlCol="0">
            <a:spAutoFit/>
          </a:bodyPr>
          <a:lstStyle/>
          <a:p>
            <a:pPr marL="285750" indent="-285750">
              <a:buFont typeface="Arial" panose="020B0604020202020204" pitchFamily="34" charset="0"/>
              <a:buChar char="•"/>
            </a:pPr>
            <a:r>
              <a:rPr lang="en-GB" sz="3200" dirty="0"/>
              <a:t>Lead Developer at JLT, Bristol</a:t>
            </a:r>
          </a:p>
          <a:p>
            <a:endParaRPr lang="en-GB" sz="3200" dirty="0"/>
          </a:p>
          <a:p>
            <a:pPr marL="285750" indent="-285750">
              <a:buFont typeface="Arial" panose="020B0604020202020204" pitchFamily="34" charset="0"/>
              <a:buChar char="•"/>
            </a:pPr>
            <a:r>
              <a:rPr lang="en-GB" sz="3200" dirty="0"/>
              <a:t>C#, Web</a:t>
            </a:r>
          </a:p>
          <a:p>
            <a:endParaRPr lang="en-GB" sz="3200" dirty="0"/>
          </a:p>
          <a:p>
            <a:pPr marL="285750" indent="-285750">
              <a:buFont typeface="Arial" panose="020B0604020202020204" pitchFamily="34" charset="0"/>
              <a:buChar char="•"/>
            </a:pPr>
            <a:r>
              <a:rPr lang="en-GB" sz="3200" dirty="0"/>
              <a:t>Robotics</a:t>
            </a:r>
          </a:p>
          <a:p>
            <a:endParaRPr lang="en-GB" sz="3200" dirty="0"/>
          </a:p>
          <a:p>
            <a:pPr marL="285750" indent="-285750">
              <a:buFont typeface="Arial" panose="020B0604020202020204" pitchFamily="34" charset="0"/>
              <a:buChar char="•"/>
            </a:pPr>
            <a:r>
              <a:rPr lang="en-GB" sz="3200" dirty="0"/>
              <a:t>Machine Learning</a:t>
            </a:r>
          </a:p>
          <a:p>
            <a:pPr marL="285750" indent="-285750">
              <a:buFont typeface="Arial" panose="020B0604020202020204" pitchFamily="34" charset="0"/>
              <a:buChar char="•"/>
            </a:pPr>
            <a:endParaRPr lang="en-GB" dirty="0"/>
          </a:p>
        </p:txBody>
      </p:sp>
      <p:pic>
        <p:nvPicPr>
          <p:cNvPr id="14" name="Picture 13">
            <a:extLst>
              <a:ext uri="{FF2B5EF4-FFF2-40B4-BE49-F238E27FC236}">
                <a16:creationId xmlns:a16="http://schemas.microsoft.com/office/drawing/2014/main" id="{FC3009FC-7B0D-4F5D-9BCB-4672A65C4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1485" y="1656521"/>
            <a:ext cx="2862315" cy="3816420"/>
          </a:xfrm>
          <a:prstGeom prst="rect">
            <a:avLst/>
          </a:prstGeom>
        </p:spPr>
      </p:pic>
    </p:spTree>
    <p:extLst>
      <p:ext uri="{BB962C8B-B14F-4D97-AF65-F5344CB8AC3E}">
        <p14:creationId xmlns:p14="http://schemas.microsoft.com/office/powerpoint/2010/main" val="3730938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1045668"/>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BD838CD-4FA5-402C-B499-02BC7737B8A8}"/>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mn-lt"/>
              </a:rPr>
              <a:t>Expectation</a:t>
            </a:r>
          </a:p>
        </p:txBody>
      </p:sp>
      <p:pic>
        <p:nvPicPr>
          <p:cNvPr id="3" name="Picture 2">
            <a:extLst>
              <a:ext uri="{FF2B5EF4-FFF2-40B4-BE49-F238E27FC236}">
                <a16:creationId xmlns:a16="http://schemas.microsoft.com/office/drawing/2014/main" id="{35AF165C-FA52-4D68-A85A-8DBB4C23608C}"/>
              </a:ext>
            </a:extLst>
          </p:cNvPr>
          <p:cNvPicPr>
            <a:picLocks noChangeAspect="1"/>
          </p:cNvPicPr>
          <p:nvPr/>
        </p:nvPicPr>
        <p:blipFill rotWithShape="1">
          <a:blip r:embed="rId3">
            <a:extLst>
              <a:ext uri="{28A0092B-C50C-407E-A947-70E740481C1C}">
                <a14:useLocalDpi xmlns:a14="http://schemas.microsoft.com/office/drawing/2010/main" val="0"/>
              </a:ext>
            </a:extLst>
          </a:blip>
          <a:srcRect l="392" t="1520" r="533" b="1696"/>
          <a:stretch/>
        </p:blipFill>
        <p:spPr>
          <a:xfrm>
            <a:off x="1606550" y="1384303"/>
            <a:ext cx="8966200" cy="5181598"/>
          </a:xfrm>
          <a:prstGeom prst="rect">
            <a:avLst/>
          </a:prstGeom>
        </p:spPr>
      </p:pic>
    </p:spTree>
    <p:extLst>
      <p:ext uri="{BB962C8B-B14F-4D97-AF65-F5344CB8AC3E}">
        <p14:creationId xmlns:p14="http://schemas.microsoft.com/office/powerpoint/2010/main" val="207686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1089736"/>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BD838CD-4FA5-402C-B499-02BC7737B8A8}"/>
              </a:ext>
            </a:extLst>
          </p:cNvPr>
          <p:cNvSpPr txBox="1">
            <a:spLocks/>
          </p:cNvSpPr>
          <p:nvPr/>
        </p:nvSpPr>
        <p:spPr>
          <a:xfrm>
            <a:off x="838200" y="365126"/>
            <a:ext cx="10515600" cy="5912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500" dirty="0">
                <a:latin typeface="+mn-lt"/>
              </a:rPr>
              <a:t>….Reality</a:t>
            </a:r>
          </a:p>
        </p:txBody>
      </p:sp>
      <p:sp>
        <p:nvSpPr>
          <p:cNvPr id="4" name="Rectangle 3">
            <a:extLst>
              <a:ext uri="{FF2B5EF4-FFF2-40B4-BE49-F238E27FC236}">
                <a16:creationId xmlns:a16="http://schemas.microsoft.com/office/drawing/2014/main" id="{14B0AED7-EF9A-4AE5-8B2A-27E20DFA5051}"/>
              </a:ext>
            </a:extLst>
          </p:cNvPr>
          <p:cNvSpPr/>
          <p:nvPr/>
        </p:nvSpPr>
        <p:spPr>
          <a:xfrm>
            <a:off x="1663549" y="2038008"/>
            <a:ext cx="8870990" cy="404330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5" name="Picture 4">
            <a:extLst>
              <a:ext uri="{FF2B5EF4-FFF2-40B4-BE49-F238E27FC236}">
                <a16:creationId xmlns:a16="http://schemas.microsoft.com/office/drawing/2014/main" id="{88067AB7-749F-41EE-B829-A88AF2E8F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936" y="2038008"/>
            <a:ext cx="2745959" cy="2908683"/>
          </a:xfrm>
          <a:prstGeom prst="rect">
            <a:avLst/>
          </a:prstGeom>
        </p:spPr>
      </p:pic>
      <p:pic>
        <p:nvPicPr>
          <p:cNvPr id="6" name="Picture 5">
            <a:extLst>
              <a:ext uri="{FF2B5EF4-FFF2-40B4-BE49-F238E27FC236}">
                <a16:creationId xmlns:a16="http://schemas.microsoft.com/office/drawing/2014/main" id="{5F013484-FC92-46A6-9DDA-91D87BF8EB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630" y="2527579"/>
            <a:ext cx="4591837" cy="2089286"/>
          </a:xfrm>
          <a:prstGeom prst="rect">
            <a:avLst/>
          </a:prstGeom>
        </p:spPr>
      </p:pic>
      <p:sp>
        <p:nvSpPr>
          <p:cNvPr id="7" name="Rectangle 6">
            <a:extLst>
              <a:ext uri="{FF2B5EF4-FFF2-40B4-BE49-F238E27FC236}">
                <a16:creationId xmlns:a16="http://schemas.microsoft.com/office/drawing/2014/main" id="{4F1C703D-FBE1-483E-B0F3-47ECB2DBA92E}"/>
              </a:ext>
            </a:extLst>
          </p:cNvPr>
          <p:cNvSpPr/>
          <p:nvPr/>
        </p:nvSpPr>
        <p:spPr>
          <a:xfrm>
            <a:off x="2516781" y="5106321"/>
            <a:ext cx="1806767" cy="6940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Click Here</a:t>
            </a:r>
          </a:p>
        </p:txBody>
      </p:sp>
      <p:sp>
        <p:nvSpPr>
          <p:cNvPr id="8" name="Rectangle 7">
            <a:extLst>
              <a:ext uri="{FF2B5EF4-FFF2-40B4-BE49-F238E27FC236}">
                <a16:creationId xmlns:a16="http://schemas.microsoft.com/office/drawing/2014/main" id="{0AE72806-4E76-4457-84C3-2F3F5646EE08}"/>
              </a:ext>
            </a:extLst>
          </p:cNvPr>
          <p:cNvSpPr/>
          <p:nvPr/>
        </p:nvSpPr>
        <p:spPr>
          <a:xfrm>
            <a:off x="4897793" y="5106321"/>
            <a:ext cx="1806767" cy="6940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Don’t bother</a:t>
            </a:r>
          </a:p>
        </p:txBody>
      </p:sp>
      <p:sp>
        <p:nvSpPr>
          <p:cNvPr id="9" name="TextBox 8">
            <a:extLst>
              <a:ext uri="{FF2B5EF4-FFF2-40B4-BE49-F238E27FC236}">
                <a16:creationId xmlns:a16="http://schemas.microsoft.com/office/drawing/2014/main" id="{814616F1-F0BC-488A-AA39-E86C0261DAE6}"/>
              </a:ext>
            </a:extLst>
          </p:cNvPr>
          <p:cNvSpPr txBox="1"/>
          <p:nvPr/>
        </p:nvSpPr>
        <p:spPr>
          <a:xfrm>
            <a:off x="7799944" y="5015818"/>
            <a:ext cx="2082188" cy="830997"/>
          </a:xfrm>
          <a:prstGeom prst="rect">
            <a:avLst/>
          </a:prstGeom>
          <a:noFill/>
        </p:spPr>
        <p:txBody>
          <a:bodyPr wrap="square" rtlCol="0">
            <a:spAutoFit/>
          </a:bodyPr>
          <a:lstStyle/>
          <a:p>
            <a:r>
              <a:rPr lang="en-GB" sz="1600" dirty="0"/>
              <a:t> I’m sorry</a:t>
            </a:r>
          </a:p>
          <a:p>
            <a:r>
              <a:rPr lang="en-GB" sz="1600" dirty="0"/>
              <a:t> The best I could do</a:t>
            </a:r>
          </a:p>
          <a:p>
            <a:r>
              <a:rPr lang="en-GB" sz="1600" dirty="0"/>
              <a:t> DDD Wales Rocks</a:t>
            </a:r>
          </a:p>
        </p:txBody>
      </p:sp>
      <p:sp>
        <p:nvSpPr>
          <p:cNvPr id="12" name="Rectangle 11">
            <a:extLst>
              <a:ext uri="{FF2B5EF4-FFF2-40B4-BE49-F238E27FC236}">
                <a16:creationId xmlns:a16="http://schemas.microsoft.com/office/drawing/2014/main" id="{3D985000-E388-4CA8-8F36-5F0ADF21D7B2}"/>
              </a:ext>
            </a:extLst>
          </p:cNvPr>
          <p:cNvSpPr/>
          <p:nvPr/>
        </p:nvSpPr>
        <p:spPr>
          <a:xfrm>
            <a:off x="7755879" y="5109521"/>
            <a:ext cx="132202" cy="145528"/>
          </a:xfrm>
          <a:prstGeom prst="rect">
            <a:avLst/>
          </a:prstGeom>
          <a:solidFill>
            <a:srgbClr val="1D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473BB73-C5BF-4E26-8F67-E73B06B57343}"/>
              </a:ext>
            </a:extLst>
          </p:cNvPr>
          <p:cNvSpPr/>
          <p:nvPr/>
        </p:nvSpPr>
        <p:spPr>
          <a:xfrm>
            <a:off x="7754041" y="5339040"/>
            <a:ext cx="132202" cy="145528"/>
          </a:xfrm>
          <a:prstGeom prst="rect">
            <a:avLst/>
          </a:prstGeom>
          <a:solidFill>
            <a:srgbClr val="FF0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DA067B6F-F638-4A69-8175-EE0B4F0499B8}"/>
              </a:ext>
            </a:extLst>
          </p:cNvPr>
          <p:cNvSpPr/>
          <p:nvPr/>
        </p:nvSpPr>
        <p:spPr>
          <a:xfrm>
            <a:off x="7752203" y="5601610"/>
            <a:ext cx="132202" cy="145528"/>
          </a:xfrm>
          <a:prstGeom prst="rect">
            <a:avLst/>
          </a:prstGeom>
          <a:solidFill>
            <a:srgbClr val="77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BC6C65A-B7FE-4D4A-BB14-A0954414B26A}"/>
              </a:ext>
            </a:extLst>
          </p:cNvPr>
          <p:cNvSpPr/>
          <p:nvPr/>
        </p:nvSpPr>
        <p:spPr>
          <a:xfrm>
            <a:off x="7612658" y="5015818"/>
            <a:ext cx="2082188" cy="9332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7A9F0D8-2FB0-43C1-8904-944DED724741}"/>
              </a:ext>
            </a:extLst>
          </p:cNvPr>
          <p:cNvSpPr/>
          <p:nvPr/>
        </p:nvSpPr>
        <p:spPr>
          <a:xfrm>
            <a:off x="1663549" y="1454230"/>
            <a:ext cx="8864902" cy="5837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JOKE TITLE ABC							£24,032,018</a:t>
            </a:r>
          </a:p>
        </p:txBody>
      </p:sp>
    </p:spTree>
    <p:extLst>
      <p:ext uri="{BB962C8B-B14F-4D97-AF65-F5344CB8AC3E}">
        <p14:creationId xmlns:p14="http://schemas.microsoft.com/office/powerpoint/2010/main" val="3559845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4042B5-B627-4292-9D39-4D0FEEBF22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8578" y="376228"/>
            <a:ext cx="7814843" cy="5572880"/>
          </a:xfrm>
        </p:spPr>
      </p:pic>
      <p:sp>
        <p:nvSpPr>
          <p:cNvPr id="3" name="TextBox 2">
            <a:extLst>
              <a:ext uri="{FF2B5EF4-FFF2-40B4-BE49-F238E27FC236}">
                <a16:creationId xmlns:a16="http://schemas.microsoft.com/office/drawing/2014/main" id="{CB992A0B-4775-4B50-87D0-890BD4D45B60}"/>
              </a:ext>
            </a:extLst>
          </p:cNvPr>
          <p:cNvSpPr txBox="1"/>
          <p:nvPr/>
        </p:nvSpPr>
        <p:spPr>
          <a:xfrm>
            <a:off x="9879129" y="6091978"/>
            <a:ext cx="2206375" cy="461665"/>
          </a:xfrm>
          <a:prstGeom prst="rect">
            <a:avLst/>
          </a:prstGeom>
          <a:noFill/>
        </p:spPr>
        <p:txBody>
          <a:bodyPr wrap="square" rtlCol="0">
            <a:spAutoFit/>
          </a:bodyPr>
          <a:lstStyle/>
          <a:p>
            <a:r>
              <a:rPr lang="en-GB" sz="2400" dirty="0"/>
              <a:t>@</a:t>
            </a:r>
            <a:r>
              <a:rPr lang="en-GB" sz="2400" dirty="0" err="1"/>
              <a:t>soulmaniqbal</a:t>
            </a:r>
            <a:endParaRPr lang="en-GB" sz="2400" dirty="0"/>
          </a:p>
        </p:txBody>
      </p:sp>
    </p:spTree>
    <p:extLst>
      <p:ext uri="{BB962C8B-B14F-4D97-AF65-F5344CB8AC3E}">
        <p14:creationId xmlns:p14="http://schemas.microsoft.com/office/powerpoint/2010/main" val="3133476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1089736"/>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BD838CD-4FA5-402C-B499-02BC7737B8A8}"/>
              </a:ext>
            </a:extLst>
          </p:cNvPr>
          <p:cNvSpPr txBox="1">
            <a:spLocks/>
          </p:cNvSpPr>
          <p:nvPr/>
        </p:nvSpPr>
        <p:spPr>
          <a:xfrm>
            <a:off x="838200" y="365126"/>
            <a:ext cx="10515600" cy="5912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500" dirty="0">
                <a:latin typeface="+mn-lt"/>
              </a:rPr>
              <a:t>OK?</a:t>
            </a:r>
          </a:p>
        </p:txBody>
      </p:sp>
      <p:sp>
        <p:nvSpPr>
          <p:cNvPr id="17" name="TextBox 16">
            <a:extLst>
              <a:ext uri="{FF2B5EF4-FFF2-40B4-BE49-F238E27FC236}">
                <a16:creationId xmlns:a16="http://schemas.microsoft.com/office/drawing/2014/main" id="{D9B15FDC-6CD8-451E-AEF9-E4D5E7A53A1F}"/>
              </a:ext>
            </a:extLst>
          </p:cNvPr>
          <p:cNvSpPr txBox="1"/>
          <p:nvPr/>
        </p:nvSpPr>
        <p:spPr>
          <a:xfrm>
            <a:off x="1658444" y="1546351"/>
            <a:ext cx="8500533" cy="830997"/>
          </a:xfrm>
          <a:prstGeom prst="rect">
            <a:avLst/>
          </a:prstGeom>
          <a:noFill/>
        </p:spPr>
        <p:txBody>
          <a:bodyPr wrap="square" rtlCol="0">
            <a:spAutoFit/>
          </a:bodyPr>
          <a:lstStyle/>
          <a:p>
            <a:pPr algn="ctr"/>
            <a:r>
              <a:rPr lang="en-GB" sz="4800" i="1" dirty="0"/>
              <a:t>Anything can be OK.</a:t>
            </a:r>
          </a:p>
        </p:txBody>
      </p:sp>
      <p:sp>
        <p:nvSpPr>
          <p:cNvPr id="18" name="TextBox 17">
            <a:extLst>
              <a:ext uri="{FF2B5EF4-FFF2-40B4-BE49-F238E27FC236}">
                <a16:creationId xmlns:a16="http://schemas.microsoft.com/office/drawing/2014/main" id="{97027885-C47A-4856-898C-4D53E85DD412}"/>
              </a:ext>
            </a:extLst>
          </p:cNvPr>
          <p:cNvSpPr txBox="1"/>
          <p:nvPr/>
        </p:nvSpPr>
        <p:spPr>
          <a:xfrm>
            <a:off x="1477584" y="2377348"/>
            <a:ext cx="9688927" cy="830997"/>
          </a:xfrm>
          <a:prstGeom prst="rect">
            <a:avLst/>
          </a:prstGeom>
          <a:noFill/>
        </p:spPr>
        <p:txBody>
          <a:bodyPr wrap="square" rtlCol="0">
            <a:spAutoFit/>
          </a:bodyPr>
          <a:lstStyle/>
          <a:p>
            <a:pPr algn="ctr"/>
            <a:r>
              <a:rPr lang="en-GB" sz="4800" i="1" dirty="0"/>
              <a:t>It takes something special to be great.</a:t>
            </a:r>
          </a:p>
        </p:txBody>
      </p:sp>
      <p:sp>
        <p:nvSpPr>
          <p:cNvPr id="19" name="TextBox 18">
            <a:extLst>
              <a:ext uri="{FF2B5EF4-FFF2-40B4-BE49-F238E27FC236}">
                <a16:creationId xmlns:a16="http://schemas.microsoft.com/office/drawing/2014/main" id="{30D9E316-1F41-4CF4-9947-2C484E46953B}"/>
              </a:ext>
            </a:extLst>
          </p:cNvPr>
          <p:cNvSpPr txBox="1"/>
          <p:nvPr/>
        </p:nvSpPr>
        <p:spPr>
          <a:xfrm>
            <a:off x="749151" y="3208345"/>
            <a:ext cx="10880075" cy="830997"/>
          </a:xfrm>
          <a:prstGeom prst="rect">
            <a:avLst/>
          </a:prstGeom>
          <a:noFill/>
        </p:spPr>
        <p:txBody>
          <a:bodyPr wrap="square" rtlCol="0">
            <a:spAutoFit/>
          </a:bodyPr>
          <a:lstStyle/>
          <a:p>
            <a:pPr algn="ctr"/>
            <a:r>
              <a:rPr lang="en-GB" sz="4800" i="1" dirty="0"/>
              <a:t>People don’t take time out on Sat to be OK.</a:t>
            </a:r>
          </a:p>
        </p:txBody>
      </p:sp>
      <p:sp>
        <p:nvSpPr>
          <p:cNvPr id="20" name="TextBox 19">
            <a:extLst>
              <a:ext uri="{FF2B5EF4-FFF2-40B4-BE49-F238E27FC236}">
                <a16:creationId xmlns:a16="http://schemas.microsoft.com/office/drawing/2014/main" id="{640AAF65-E28B-4465-BACF-E26FE685A28F}"/>
              </a:ext>
            </a:extLst>
          </p:cNvPr>
          <p:cNvSpPr txBox="1"/>
          <p:nvPr/>
        </p:nvSpPr>
        <p:spPr>
          <a:xfrm>
            <a:off x="838200" y="3944639"/>
            <a:ext cx="10880075" cy="830997"/>
          </a:xfrm>
          <a:prstGeom prst="rect">
            <a:avLst/>
          </a:prstGeom>
          <a:noFill/>
        </p:spPr>
        <p:txBody>
          <a:bodyPr wrap="square" rtlCol="0">
            <a:spAutoFit/>
          </a:bodyPr>
          <a:lstStyle/>
          <a:p>
            <a:pPr algn="ctr"/>
            <a:r>
              <a:rPr lang="en-GB" sz="4800" i="1" dirty="0"/>
              <a:t>They are there to be great!</a:t>
            </a:r>
          </a:p>
        </p:txBody>
      </p:sp>
      <p:sp>
        <p:nvSpPr>
          <p:cNvPr id="21" name="TextBox 20">
            <a:extLst>
              <a:ext uri="{FF2B5EF4-FFF2-40B4-BE49-F238E27FC236}">
                <a16:creationId xmlns:a16="http://schemas.microsoft.com/office/drawing/2014/main" id="{C024B921-E22C-4FBD-8DF4-36B9B454639B}"/>
              </a:ext>
            </a:extLst>
          </p:cNvPr>
          <p:cNvSpPr txBox="1"/>
          <p:nvPr/>
        </p:nvSpPr>
        <p:spPr>
          <a:xfrm>
            <a:off x="6304823" y="4775636"/>
            <a:ext cx="3782052" cy="646331"/>
          </a:xfrm>
          <a:prstGeom prst="rect">
            <a:avLst/>
          </a:prstGeom>
          <a:noFill/>
        </p:spPr>
        <p:txBody>
          <a:bodyPr wrap="square" rtlCol="0">
            <a:spAutoFit/>
          </a:bodyPr>
          <a:lstStyle/>
          <a:p>
            <a:pPr algn="ctr"/>
            <a:r>
              <a:rPr lang="en-GB" sz="3600" i="1" dirty="0"/>
              <a:t>@</a:t>
            </a:r>
            <a:r>
              <a:rPr lang="en-GB" sz="3600" i="1" dirty="0" err="1"/>
              <a:t>denhamparry</a:t>
            </a:r>
            <a:endParaRPr lang="en-GB" sz="3600" i="1" dirty="0"/>
          </a:p>
        </p:txBody>
      </p:sp>
    </p:spTree>
    <p:extLst>
      <p:ext uri="{BB962C8B-B14F-4D97-AF65-F5344CB8AC3E}">
        <p14:creationId xmlns:p14="http://schemas.microsoft.com/office/powerpoint/2010/main" val="140691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D174B0-8430-401B-8DA7-CDB337856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91" y="553953"/>
            <a:ext cx="10625369" cy="5774657"/>
          </a:xfrm>
          <a:prstGeom prst="rect">
            <a:avLst/>
          </a:prstGeom>
        </p:spPr>
      </p:pic>
    </p:spTree>
    <p:extLst>
      <p:ext uri="{BB962C8B-B14F-4D97-AF65-F5344CB8AC3E}">
        <p14:creationId xmlns:p14="http://schemas.microsoft.com/office/powerpoint/2010/main" val="135643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1030624"/>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BD838CD-4FA5-402C-B499-02BC7737B8A8}"/>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mn-lt"/>
              </a:rPr>
              <a:t>Deep Learning</a:t>
            </a:r>
          </a:p>
        </p:txBody>
      </p:sp>
      <p:pic>
        <p:nvPicPr>
          <p:cNvPr id="5" name="Picture 4">
            <a:extLst>
              <a:ext uri="{FF2B5EF4-FFF2-40B4-BE49-F238E27FC236}">
                <a16:creationId xmlns:a16="http://schemas.microsoft.com/office/drawing/2014/main" id="{14CC6C4C-12F0-4C11-A2F0-EEBEE78D1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037" y="1501774"/>
            <a:ext cx="5495925" cy="4991100"/>
          </a:xfrm>
          <a:prstGeom prst="rect">
            <a:avLst/>
          </a:prstGeom>
        </p:spPr>
      </p:pic>
      <p:sp>
        <p:nvSpPr>
          <p:cNvPr id="6" name="TextBox 5">
            <a:extLst>
              <a:ext uri="{FF2B5EF4-FFF2-40B4-BE49-F238E27FC236}">
                <a16:creationId xmlns:a16="http://schemas.microsoft.com/office/drawing/2014/main" id="{73F2B02A-C2E5-481E-8808-81F39E2E6C2A}"/>
              </a:ext>
            </a:extLst>
          </p:cNvPr>
          <p:cNvSpPr txBox="1"/>
          <p:nvPr/>
        </p:nvSpPr>
        <p:spPr>
          <a:xfrm>
            <a:off x="363557" y="6180463"/>
            <a:ext cx="2346592" cy="307777"/>
          </a:xfrm>
          <a:prstGeom prst="rect">
            <a:avLst/>
          </a:prstGeom>
          <a:noFill/>
        </p:spPr>
        <p:txBody>
          <a:bodyPr wrap="square" rtlCol="0">
            <a:spAutoFit/>
          </a:bodyPr>
          <a:lstStyle/>
          <a:p>
            <a:r>
              <a:rPr lang="en-GB" sz="1400" dirty="0">
                <a:hlinkClick r:id="rId4"/>
              </a:rPr>
              <a:t>industryolog.com</a:t>
            </a:r>
            <a:endParaRPr lang="en-GB" sz="1400" dirty="0"/>
          </a:p>
        </p:txBody>
      </p:sp>
      <p:sp>
        <p:nvSpPr>
          <p:cNvPr id="12" name="TextBox 11">
            <a:extLst>
              <a:ext uri="{FF2B5EF4-FFF2-40B4-BE49-F238E27FC236}">
                <a16:creationId xmlns:a16="http://schemas.microsoft.com/office/drawing/2014/main" id="{8D20A1A3-025D-4483-B445-B409C74B5F78}"/>
              </a:ext>
            </a:extLst>
          </p:cNvPr>
          <p:cNvSpPr txBox="1"/>
          <p:nvPr/>
        </p:nvSpPr>
        <p:spPr>
          <a:xfrm>
            <a:off x="9879129" y="6091978"/>
            <a:ext cx="2206375" cy="461665"/>
          </a:xfrm>
          <a:prstGeom prst="rect">
            <a:avLst/>
          </a:prstGeom>
          <a:noFill/>
        </p:spPr>
        <p:txBody>
          <a:bodyPr wrap="square" rtlCol="0">
            <a:spAutoFit/>
          </a:bodyPr>
          <a:lstStyle/>
          <a:p>
            <a:r>
              <a:rPr lang="en-GB" sz="2400" dirty="0"/>
              <a:t>@</a:t>
            </a:r>
            <a:r>
              <a:rPr lang="en-GB" sz="2400" dirty="0" err="1"/>
              <a:t>soulmaniqbal</a:t>
            </a:r>
            <a:endParaRPr lang="en-GB" sz="2400" dirty="0"/>
          </a:p>
        </p:txBody>
      </p:sp>
    </p:spTree>
    <p:extLst>
      <p:ext uri="{BB962C8B-B14F-4D97-AF65-F5344CB8AC3E}">
        <p14:creationId xmlns:p14="http://schemas.microsoft.com/office/powerpoint/2010/main" val="2527394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73D9993-EDA4-4A68-A39B-CAE8B29F43CD}"/>
              </a:ext>
            </a:extLst>
          </p:cNvPr>
          <p:cNvCxnSpPr/>
          <p:nvPr/>
        </p:nvCxnSpPr>
        <p:spPr>
          <a:xfrm>
            <a:off x="671942" y="1030624"/>
            <a:ext cx="11265763" cy="0"/>
          </a:xfrm>
          <a:prstGeom prst="line">
            <a:avLst/>
          </a:prstGeom>
          <a:ln w="38100">
            <a:gradFill flip="none" rotWithShape="1">
              <a:gsLst>
                <a:gs pos="0">
                  <a:srgbClr val="00CC00">
                    <a:alpha val="0"/>
                  </a:srgbClr>
                </a:gs>
                <a:gs pos="74000">
                  <a:srgbClr val="00CC00"/>
                </a:gs>
                <a:gs pos="83000">
                  <a:srgbClr val="00CC00"/>
                </a:gs>
                <a:gs pos="100000">
                  <a:srgbClr val="00CC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BD838CD-4FA5-402C-B499-02BC7737B8A8}"/>
              </a:ext>
            </a:extLst>
          </p:cNvPr>
          <p:cNvSpPr txBox="1">
            <a:spLocks/>
          </p:cNvSpPr>
          <p:nvPr/>
        </p:nvSpPr>
        <p:spPr>
          <a:xfrm>
            <a:off x="838200" y="365126"/>
            <a:ext cx="10515600" cy="59122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mn-lt"/>
              </a:rPr>
              <a:t>Deep Learning</a:t>
            </a:r>
          </a:p>
        </p:txBody>
      </p:sp>
      <p:sp>
        <p:nvSpPr>
          <p:cNvPr id="7" name="TextBox 6">
            <a:extLst>
              <a:ext uri="{FF2B5EF4-FFF2-40B4-BE49-F238E27FC236}">
                <a16:creationId xmlns:a16="http://schemas.microsoft.com/office/drawing/2014/main" id="{603E00B5-6BC2-4AAA-BE06-1DE0C68C41C2}"/>
              </a:ext>
            </a:extLst>
          </p:cNvPr>
          <p:cNvSpPr txBox="1"/>
          <p:nvPr/>
        </p:nvSpPr>
        <p:spPr>
          <a:xfrm>
            <a:off x="1490134" y="1414149"/>
            <a:ext cx="8500533" cy="3693319"/>
          </a:xfrm>
          <a:prstGeom prst="rect">
            <a:avLst/>
          </a:prstGeom>
          <a:noFill/>
        </p:spPr>
        <p:txBody>
          <a:bodyPr wrap="square" rtlCol="0">
            <a:spAutoFit/>
          </a:bodyPr>
          <a:lstStyle/>
          <a:p>
            <a:pPr algn="ctr"/>
            <a:r>
              <a:rPr lang="en-GB" sz="4800" i="1" dirty="0"/>
              <a:t>Software that mimics </a:t>
            </a:r>
            <a:r>
              <a:rPr lang="en-GB" sz="4800" b="1" i="1" dirty="0"/>
              <a:t>neuron</a:t>
            </a:r>
            <a:r>
              <a:rPr lang="en-GB" sz="4800" i="1" dirty="0"/>
              <a:t> layers activity in neocortex &amp; learns to recognise </a:t>
            </a:r>
            <a:r>
              <a:rPr lang="en-GB" sz="4800" b="1" i="1" dirty="0"/>
              <a:t>patterns</a:t>
            </a:r>
            <a:r>
              <a:rPr lang="en-GB" sz="4800" i="1" dirty="0"/>
              <a:t> in digital representations</a:t>
            </a:r>
          </a:p>
          <a:p>
            <a:endParaRPr lang="en-GB" dirty="0"/>
          </a:p>
          <a:p>
            <a:r>
              <a:rPr lang="en-GB" dirty="0"/>
              <a:t>				</a:t>
            </a:r>
            <a:r>
              <a:rPr lang="en-GB" sz="2400" dirty="0"/>
              <a:t>- </a:t>
            </a:r>
            <a:r>
              <a:rPr lang="en-GB" sz="2400" i="1" dirty="0"/>
              <a:t>MIT Technology Review</a:t>
            </a:r>
          </a:p>
        </p:txBody>
      </p:sp>
    </p:spTree>
    <p:extLst>
      <p:ext uri="{BB962C8B-B14F-4D97-AF65-F5344CB8AC3E}">
        <p14:creationId xmlns:p14="http://schemas.microsoft.com/office/powerpoint/2010/main" val="3044311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4696</TotalTime>
  <Words>795</Words>
  <Application>Microsoft Office PowerPoint</Application>
  <PresentationFormat>Widescreen</PresentationFormat>
  <Paragraphs>84</Paragraphs>
  <Slides>18</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Can a Robot code my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a Robot code my website?</dc:title>
  <dc:creator>SALMAN IQBAL</dc:creator>
  <cp:lastModifiedBy>SALMAN IQBAL</cp:lastModifiedBy>
  <cp:revision>43</cp:revision>
  <dcterms:created xsi:type="dcterms:W3CDTF">2018-03-20T16:54:24Z</dcterms:created>
  <dcterms:modified xsi:type="dcterms:W3CDTF">2018-03-24T13:46:25Z</dcterms:modified>
</cp:coreProperties>
</file>